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23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14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03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60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83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38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27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27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30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68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FA00D-0BAA-49B3-A87C-D7B59AC8746F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B964-CA9D-4C77-B171-62010A1B3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14 задание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03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641" y="187894"/>
            <a:ext cx="11431137" cy="4351338"/>
          </a:xfrm>
        </p:spPr>
        <p:txBody>
          <a:bodyPr/>
          <a:lstStyle/>
          <a:p>
            <a:pPr marL="0" indent="0">
              <a:buNone/>
            </a:pPr>
            <a:r>
              <a:rPr lang="ru-RU" b="0" i="0" dirty="0" smtClean="0">
                <a:solidFill>
                  <a:srgbClr val="444444"/>
                </a:solidFill>
                <a:effectLst/>
                <a:latin typeface="Montserrat"/>
              </a:rPr>
              <a:t>11) Запомните, в большинстве случаев наречия все-таки пишутся СЛИТНО. </a:t>
            </a:r>
          </a:p>
          <a:p>
            <a:endParaRPr lang="ru-RU" dirty="0">
              <a:solidFill>
                <a:srgbClr val="444444"/>
              </a:solidFill>
              <a:latin typeface="Montserrat"/>
            </a:endParaRPr>
          </a:p>
          <a:p>
            <a:pPr marL="0" indent="0">
              <a:buNone/>
            </a:pPr>
            <a:r>
              <a:rPr lang="ru-RU" b="0" i="0" dirty="0" smtClean="0">
                <a:solidFill>
                  <a:srgbClr val="444444"/>
                </a:solidFill>
                <a:effectLst/>
                <a:latin typeface="Montserrat"/>
              </a:rPr>
              <a:t>Через дефис пишем, если есть приставки ПО-, В-, ВО- в сочетании с суффиксами -ОМУ, -ЕМУ, -ЫХ, -ИХ, -И 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rgbClr val="444444"/>
                </a:solidFill>
                <a:effectLst/>
                <a:latin typeface="Montserrat"/>
              </a:rPr>
              <a:t>(по-хорошему, во-первых, по-волчьи, в -третьих)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62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848" y="-25930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Слитное написание предлогов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017903"/>
              </p:ext>
            </p:extLst>
          </p:nvPr>
        </p:nvGraphicFramePr>
        <p:xfrm>
          <a:off x="548254" y="766003"/>
          <a:ext cx="11461776" cy="5987088"/>
        </p:xfrm>
        <a:graphic>
          <a:graphicData uri="http://schemas.openxmlformats.org/drawingml/2006/table">
            <a:tbl>
              <a:tblPr/>
              <a:tblGrid>
                <a:gridCol w="5730888"/>
                <a:gridCol w="5730888"/>
              </a:tblGrid>
              <a:tr h="413662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effectLst/>
                        </a:rPr>
                        <a:t>СЛИТНО:</a:t>
                      </a:r>
                      <a:endParaRPr lang="ru-RU" sz="1700" dirty="0">
                        <a:effectLst/>
                      </a:endParaRP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>
                          <a:effectLst/>
                        </a:rPr>
                        <a:t>ПРИМЕРЫ:</a:t>
                      </a:r>
                      <a:endParaRPr lang="ru-RU" sz="1700">
                        <a:effectLst/>
                      </a:endParaRP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5710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</a:rPr>
                        <a:t>Ввиду</a:t>
                      </a:r>
                      <a:r>
                        <a:rPr lang="ru-RU" sz="2400" dirty="0">
                          <a:effectLst/>
                        </a:rPr>
                        <a:t/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Вместо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Вроде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Вследствие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Наподобие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Насчет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Сверх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Несмотря на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Невзирая на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Вслед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Навстречу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 smtClean="0">
                          <a:effectLst/>
                        </a:rPr>
                        <a:t>Напротив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</a:rPr>
                        <a:t>Ввиду </a:t>
                      </a:r>
                      <a:r>
                        <a:rPr lang="ru-RU" sz="2400" dirty="0">
                          <a:effectLst/>
                        </a:rPr>
                        <a:t>сложностей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Вместо тебя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Вроде глубокой ямы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Вследствие непогоды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Наподобие зонта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Насчет урока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Сверх меры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Внизу (двери)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Вверху (письма)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Посередине (дороги)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Несмотря на ошибки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Невзирая на шторм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Вслед лету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Навстречу солнцу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Напротив школы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205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552" y="-220093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Раздельное написание предлогов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429348"/>
              </p:ext>
            </p:extLst>
          </p:nvPr>
        </p:nvGraphicFramePr>
        <p:xfrm>
          <a:off x="1405719" y="748573"/>
          <a:ext cx="9416955" cy="6109427"/>
        </p:xfrm>
        <a:graphic>
          <a:graphicData uri="http://schemas.openxmlformats.org/drawingml/2006/table">
            <a:tbl>
              <a:tblPr/>
              <a:tblGrid>
                <a:gridCol w="4718660"/>
                <a:gridCol w="4698295"/>
              </a:tblGrid>
              <a:tr h="536001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effectLst/>
                        </a:rPr>
                        <a:t>РАЗДЕЛЬНО:</a:t>
                      </a:r>
                      <a:endParaRPr lang="ru-RU" sz="1700" dirty="0">
                        <a:effectLst/>
                      </a:endParaRP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>
                          <a:effectLst/>
                        </a:rPr>
                        <a:t>ПРИМЕРЫ:</a:t>
                      </a:r>
                      <a:endParaRPr lang="ru-RU" sz="1700">
                        <a:effectLst/>
                      </a:endParaRP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3231"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</a:rPr>
                        <a:t>В виде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связи с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продолжение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течение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заключение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отличие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целях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силу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меру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области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 протяжении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отношении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За исключением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За счет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Не считая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</a:rPr>
                        <a:t>В виде исключения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связи с сильным дождем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продолжение дня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течение лета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В заключение встречи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Через дефис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Из-за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Из-под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По-над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По-за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ПРИМЕРЫ: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Из-за него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Из-под шкафа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По-над рекой стелется туман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489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2173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Предлоги и омонимичные части речи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953" y="871821"/>
            <a:ext cx="11704093" cy="556992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Ввиду</a:t>
            </a:r>
            <a:r>
              <a:rPr lang="ru-RU" dirty="0" smtClean="0"/>
              <a:t> (предлог) – </a:t>
            </a:r>
            <a:r>
              <a:rPr lang="ru-RU" b="1" dirty="0" smtClean="0"/>
              <a:t>в виду</a:t>
            </a:r>
            <a:r>
              <a:rPr lang="ru-RU" dirty="0" smtClean="0"/>
              <a:t> (предлог + сущ.) города </a:t>
            </a:r>
          </a:p>
          <a:p>
            <a:r>
              <a:rPr lang="ru-RU" b="1" dirty="0" smtClean="0"/>
              <a:t>Вроде</a:t>
            </a:r>
            <a:r>
              <a:rPr lang="ru-RU" dirty="0" smtClean="0"/>
              <a:t> (предлог) него – </a:t>
            </a:r>
            <a:r>
              <a:rPr lang="ru-RU" b="1" dirty="0" smtClean="0"/>
              <a:t>в роде </a:t>
            </a:r>
            <a:r>
              <a:rPr lang="ru-RU" dirty="0" smtClean="0"/>
              <a:t>(предлог+ </a:t>
            </a:r>
            <a:r>
              <a:rPr lang="ru-RU" dirty="0" err="1" smtClean="0"/>
              <a:t>сущ</a:t>
            </a:r>
            <a:r>
              <a:rPr lang="ru-RU" dirty="0" smtClean="0"/>
              <a:t>) Романовых</a:t>
            </a:r>
          </a:p>
          <a:p>
            <a:r>
              <a:rPr lang="ru-RU" b="1" dirty="0" smtClean="0"/>
              <a:t>Вследствие</a:t>
            </a:r>
            <a:r>
              <a:rPr lang="ru-RU" dirty="0" smtClean="0"/>
              <a:t> (предлог) непогоды – </a:t>
            </a:r>
            <a:r>
              <a:rPr lang="ru-RU" b="1" dirty="0" smtClean="0"/>
              <a:t>в следствии </a:t>
            </a:r>
            <a:r>
              <a:rPr lang="ru-RU" dirty="0" smtClean="0"/>
              <a:t>(предлог +</a:t>
            </a:r>
            <a:r>
              <a:rPr lang="ru-RU" dirty="0" err="1" smtClean="0"/>
              <a:t>сущ</a:t>
            </a:r>
            <a:r>
              <a:rPr lang="ru-RU" dirty="0" smtClean="0"/>
              <a:t>) по делу были допущены ошибки</a:t>
            </a:r>
          </a:p>
          <a:p>
            <a:r>
              <a:rPr lang="ru-RU" b="1" dirty="0" smtClean="0"/>
              <a:t>В течение, в продолжение, в заключение </a:t>
            </a:r>
            <a:r>
              <a:rPr lang="ru-RU" dirty="0" smtClean="0"/>
              <a:t>– производные предлоги при обозначении времени, на конце пишем Е – НО! В </a:t>
            </a:r>
            <a:r>
              <a:rPr lang="ru-RU" dirty="0" err="1" smtClean="0"/>
              <a:t>течениИ</a:t>
            </a:r>
            <a:r>
              <a:rPr lang="ru-RU" dirty="0" smtClean="0"/>
              <a:t> реки, в </a:t>
            </a:r>
            <a:r>
              <a:rPr lang="ru-RU" dirty="0" err="1" smtClean="0"/>
              <a:t>продолжениИ</a:t>
            </a:r>
            <a:r>
              <a:rPr lang="ru-RU" dirty="0" smtClean="0"/>
              <a:t> романа, в </a:t>
            </a:r>
            <a:r>
              <a:rPr lang="ru-RU" dirty="0" err="1" smtClean="0"/>
              <a:t>заключениИ</a:t>
            </a:r>
            <a:r>
              <a:rPr lang="ru-RU" dirty="0" smtClean="0"/>
              <a:t> реферата (простой предлог В+ </a:t>
            </a:r>
            <a:r>
              <a:rPr lang="ru-RU" dirty="0" err="1" smtClean="0"/>
              <a:t>сущ</a:t>
            </a:r>
            <a:r>
              <a:rPr lang="ru-RU" dirty="0" smtClean="0"/>
              <a:t>, на конце И)</a:t>
            </a:r>
          </a:p>
          <a:p>
            <a:r>
              <a:rPr lang="ru-RU" dirty="0" smtClean="0"/>
              <a:t>Поговорить </a:t>
            </a:r>
            <a:r>
              <a:rPr lang="ru-RU" b="1" dirty="0" smtClean="0"/>
              <a:t>насчет</a:t>
            </a:r>
            <a:r>
              <a:rPr lang="ru-RU" dirty="0" smtClean="0"/>
              <a:t> урока (насчет - предлог) – положить деньги </a:t>
            </a:r>
            <a:r>
              <a:rPr lang="ru-RU" b="1" dirty="0" smtClean="0"/>
              <a:t>на счет </a:t>
            </a:r>
            <a:r>
              <a:rPr lang="ru-RU" dirty="0" smtClean="0"/>
              <a:t>(предлог +</a:t>
            </a:r>
            <a:r>
              <a:rPr lang="ru-RU" dirty="0" err="1" smtClean="0"/>
              <a:t>сущ</a:t>
            </a:r>
            <a:r>
              <a:rPr lang="ru-RU" dirty="0" smtClean="0"/>
              <a:t>)</a:t>
            </a:r>
          </a:p>
          <a:p>
            <a:r>
              <a:rPr lang="ru-RU" b="1" dirty="0" smtClean="0"/>
              <a:t>Внизу, вверху, посереди </a:t>
            </a:r>
            <a:r>
              <a:rPr lang="ru-RU" dirty="0" smtClean="0"/>
              <a:t>при отсутствии управляемого сущ. – наречия, но с управляемыми сущ. – предлоги (Внизу стоял человек(нар.) – внизу двери было отверстие (предлог)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46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326" y="-180786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Правописание союзов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188544"/>
              </p:ext>
            </p:extLst>
          </p:nvPr>
        </p:nvGraphicFramePr>
        <p:xfrm>
          <a:off x="1733267" y="871822"/>
          <a:ext cx="8226714" cy="5641804"/>
        </p:xfrm>
        <a:graphic>
          <a:graphicData uri="http://schemas.openxmlformats.org/drawingml/2006/table">
            <a:tbl>
              <a:tblPr/>
              <a:tblGrid>
                <a:gridCol w="4113357"/>
                <a:gridCol w="4113357"/>
              </a:tblGrid>
              <a:tr h="31081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СЛИТНО: </a:t>
                      </a:r>
                      <a:endParaRPr lang="ru-RU" sz="2000" dirty="0">
                        <a:effectLst/>
                      </a:endParaRPr>
                    </a:p>
                  </a:txBody>
                  <a:tcPr marL="77702" marR="77702" marT="38851" marB="3885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effectLst/>
                        </a:rPr>
                        <a:t>РАЗДЕЛЬНО:</a:t>
                      </a:r>
                      <a:endParaRPr lang="ru-RU" sz="2000">
                        <a:effectLst/>
                      </a:endParaRPr>
                    </a:p>
                  </a:txBody>
                  <a:tcPr marL="77702" marR="77702" marT="38851" marB="3885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4052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/>
                        </a:rPr>
                        <a:t>Чтобы</a:t>
                      </a:r>
                      <a:r>
                        <a:rPr lang="ru-RU" sz="2000" dirty="0">
                          <a:effectLst/>
                        </a:rPr>
                        <a:t/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Тоже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Также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Притом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Причем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Зато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Зачем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Затем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Отчего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Оттого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Почему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Потому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Итак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Коли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 smtClean="0">
                          <a:effectLst/>
                        </a:rPr>
                        <a:t>Поскольку</a:t>
                      </a:r>
                      <a:endParaRPr lang="ru-RU" sz="2000" dirty="0">
                        <a:effectLst/>
                      </a:endParaRPr>
                    </a:p>
                  </a:txBody>
                  <a:tcPr marL="77702" marR="77702" marT="38851" marB="3885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То есть (Тысячу лет, то есть много)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То бишь (вчера, то бишь третьего числа)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пока что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почти что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при этом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как будто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тогда как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так как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так что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не то... не 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 err="1">
                          <a:effectLst/>
                        </a:rPr>
                        <a:t>то</a:t>
                      </a:r>
                      <a:r>
                        <a:rPr lang="ru-RU" sz="2000" dirty="0">
                          <a:effectLst/>
                        </a:rPr>
                        <a:t> есть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оттого что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потому что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однако же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в связи с тем что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то…то</a:t>
                      </a:r>
                    </a:p>
                  </a:txBody>
                  <a:tcPr marL="77702" marR="77702" marT="38851" marB="3885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990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552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Омонимичные части речи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570" y="1093551"/>
            <a:ext cx="11695563" cy="499825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Местоимение с частицей пишутся раздельно: </a:t>
            </a:r>
          </a:p>
          <a:p>
            <a:pPr marL="0" indent="0">
              <a:buNone/>
            </a:pPr>
            <a:r>
              <a:rPr lang="ru-RU" sz="3600" dirty="0" smtClean="0"/>
              <a:t>(Я слушал то же, что и ты. Что бы мне сделать? Во что бы то ни стало)</a:t>
            </a:r>
          </a:p>
          <a:p>
            <a:r>
              <a:rPr lang="ru-RU" sz="3600" dirty="0" smtClean="0"/>
              <a:t>Сочетание союзов и наречий пишутся раздельно </a:t>
            </a:r>
          </a:p>
          <a:p>
            <a:pPr marL="0" indent="0">
              <a:buNone/>
            </a:pPr>
            <a:r>
              <a:rPr lang="ru-RU" sz="3600" dirty="0" smtClean="0"/>
              <a:t>(И так, и сяк. Я прочитал много раз и так запомнил. </a:t>
            </a:r>
          </a:p>
          <a:p>
            <a:r>
              <a:rPr lang="ru-RU" sz="3600" dirty="0" smtClean="0"/>
              <a:t>Сочетание предлогов и местоимений. </a:t>
            </a:r>
          </a:p>
          <a:p>
            <a:pPr marL="0" indent="0">
              <a:buNone/>
            </a:pPr>
            <a:r>
              <a:rPr lang="ru-RU" sz="3600" dirty="0" smtClean="0"/>
              <a:t>(При чем ты останешься? При том тексте есть задания. </a:t>
            </a:r>
          </a:p>
          <a:p>
            <a:pPr marL="0" indent="0">
              <a:buNone/>
            </a:pPr>
            <a:r>
              <a:rPr lang="ru-RU" sz="3600" dirty="0" smtClean="0"/>
              <a:t>От того дома до этого недалеко. По тому лесу идти долго)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58348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018" y="-16713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Правописание частиц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4" y="1034053"/>
            <a:ext cx="11472081" cy="56260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СЛИТНО</a:t>
            </a:r>
          </a:p>
          <a:p>
            <a:r>
              <a:rPr lang="ru-RU" dirty="0" smtClean="0"/>
              <a:t>Даже, разве, неужели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ЧЕРЕЗ ДЕФИС</a:t>
            </a:r>
          </a:p>
          <a:p>
            <a:r>
              <a:rPr lang="ru-RU" dirty="0" smtClean="0"/>
              <a:t>-то, -либо, -</a:t>
            </a:r>
            <a:r>
              <a:rPr lang="ru-RU" dirty="0" err="1" smtClean="0"/>
              <a:t>нибудь</a:t>
            </a:r>
            <a:r>
              <a:rPr lang="ru-RU" dirty="0" smtClean="0"/>
              <a:t>, -ка, -</a:t>
            </a:r>
            <a:r>
              <a:rPr lang="ru-RU" dirty="0" err="1" smtClean="0"/>
              <a:t>тка</a:t>
            </a:r>
            <a:r>
              <a:rPr lang="ru-RU" dirty="0" smtClean="0"/>
              <a:t>, -с, -де, кое- (кой-), -таки – с глаголами, наречиями и со словами всё-таки, так-таки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РАЗДЕЛЬНО</a:t>
            </a:r>
            <a:endParaRPr lang="ru-RU" dirty="0" smtClean="0"/>
          </a:p>
          <a:p>
            <a:r>
              <a:rPr lang="ru-RU" dirty="0" smtClean="0"/>
              <a:t>же (ж), бы (б), ли (ль), будто, дескать, как будто, почти что, кое, если после нее следует предлог (кое у кого)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955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904" y="-9889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Правописание числительных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824" y="1088645"/>
            <a:ext cx="11499375" cy="55987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СЛИТНО:</a:t>
            </a:r>
          </a:p>
          <a:p>
            <a:endParaRPr lang="ru-RU" dirty="0" smtClean="0"/>
          </a:p>
          <a:p>
            <a:r>
              <a:rPr lang="ru-RU" dirty="0" smtClean="0"/>
              <a:t>на -</a:t>
            </a:r>
            <a:r>
              <a:rPr lang="ru-RU" dirty="0" err="1" smtClean="0"/>
              <a:t>десят</a:t>
            </a:r>
            <a:r>
              <a:rPr lang="ru-RU" dirty="0" smtClean="0"/>
              <a:t>, -ста, -сот: пятьдесят, восьмидесятый, четыреста, пятисотый, семьсот, семисотый.</a:t>
            </a:r>
          </a:p>
          <a:p>
            <a:endParaRPr lang="ru-RU" dirty="0" smtClean="0"/>
          </a:p>
          <a:p>
            <a:r>
              <a:rPr lang="ru-RU" dirty="0" smtClean="0"/>
              <a:t>на -сотый, -тысячный, -миллионный: двухсотый, пятитысячный, стомиллионный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РАЗДЕЛЬНО:</a:t>
            </a:r>
          </a:p>
          <a:p>
            <a:endParaRPr lang="ru-RU" dirty="0" smtClean="0"/>
          </a:p>
          <a:p>
            <a:r>
              <a:rPr lang="ru-RU" dirty="0" smtClean="0"/>
              <a:t>Составные числительные: пять тысяч семьсот пятьдесят три</a:t>
            </a:r>
          </a:p>
          <a:p>
            <a:endParaRPr lang="ru-RU" dirty="0" smtClean="0"/>
          </a:p>
          <a:p>
            <a:r>
              <a:rPr lang="ru-RU" dirty="0" smtClean="0"/>
              <a:t>Дробные числительные: пять восьмых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7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Правописание сложных слов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550" y="1202732"/>
            <a:ext cx="11362899" cy="5075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СЛИТНО:</a:t>
            </a:r>
          </a:p>
          <a:p>
            <a:r>
              <a:rPr lang="ru-RU" dirty="0" smtClean="0"/>
              <a:t>Сущ. с соединительными гласными "о" и "е": пароход. </a:t>
            </a:r>
          </a:p>
          <a:p>
            <a:endParaRPr lang="ru-RU" dirty="0" smtClean="0"/>
          </a:p>
          <a:p>
            <a:r>
              <a:rPr lang="ru-RU" dirty="0" smtClean="0"/>
              <a:t>Сущ. с элементами борт- и -метр: бортпроводник. </a:t>
            </a:r>
          </a:p>
          <a:p>
            <a:endParaRPr lang="ru-RU" dirty="0" smtClean="0"/>
          </a:p>
          <a:p>
            <a:r>
              <a:rPr lang="ru-RU" dirty="0" smtClean="0"/>
              <a:t>Сущ. и прил. с иноязычными элементами: анти-, авиа-, авто-, </a:t>
            </a:r>
            <a:r>
              <a:rPr lang="ru-RU" dirty="0" err="1" smtClean="0"/>
              <a:t>био</a:t>
            </a:r>
            <a:r>
              <a:rPr lang="ru-RU" dirty="0" smtClean="0"/>
              <a:t>-, вело-, гелио-, </a:t>
            </a:r>
            <a:r>
              <a:rPr lang="ru-RU" dirty="0" err="1" smtClean="0"/>
              <a:t>гидро</a:t>
            </a:r>
            <a:r>
              <a:rPr lang="ru-RU" dirty="0" smtClean="0"/>
              <a:t>-, </a:t>
            </a:r>
            <a:r>
              <a:rPr lang="ru-RU" dirty="0" err="1" smtClean="0"/>
              <a:t>зоо</a:t>
            </a:r>
            <a:r>
              <a:rPr lang="ru-RU" dirty="0" smtClean="0"/>
              <a:t>-, </a:t>
            </a:r>
            <a:r>
              <a:rPr lang="ru-RU" dirty="0" err="1" smtClean="0"/>
              <a:t>интер</a:t>
            </a:r>
            <a:r>
              <a:rPr lang="ru-RU" dirty="0" smtClean="0"/>
              <a:t>-, контр-, макро-, микро-, моно-, </a:t>
            </a:r>
            <a:r>
              <a:rPr lang="ru-RU" dirty="0" err="1" smtClean="0"/>
              <a:t>мото</a:t>
            </a:r>
            <a:r>
              <a:rPr lang="ru-RU" dirty="0" smtClean="0"/>
              <a:t>-, </a:t>
            </a:r>
            <a:r>
              <a:rPr lang="ru-RU" dirty="0" err="1" smtClean="0"/>
              <a:t>нео</a:t>
            </a:r>
            <a:r>
              <a:rPr lang="ru-RU" dirty="0" smtClean="0"/>
              <a:t>-, радио-, стерео-, теле-, ультра-, фото-, экстра-: антивирус, зоолог, </a:t>
            </a:r>
            <a:r>
              <a:rPr lang="ru-RU" dirty="0" err="1" smtClean="0"/>
              <a:t>велопрокат</a:t>
            </a:r>
            <a:r>
              <a:rPr lang="ru-RU" dirty="0" smtClean="0"/>
              <a:t> и т.д. 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Но! Контр-адмирал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752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175" y="351666"/>
            <a:ext cx="11581263" cy="6267497"/>
          </a:xfrm>
        </p:spPr>
        <p:txBody>
          <a:bodyPr>
            <a:normAutofit/>
          </a:bodyPr>
          <a:lstStyle/>
          <a:p>
            <a:r>
              <a:rPr lang="ru-RU" dirty="0" smtClean="0"/>
              <a:t>Сложные сущ., первая часть которых является глаголом в повелительном наклонении на -и: скопидом, сорвиголова. 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Но! Перекати-поле </a:t>
            </a:r>
          </a:p>
          <a:p>
            <a:endParaRPr lang="ru-RU" dirty="0" smtClean="0"/>
          </a:p>
          <a:p>
            <a:r>
              <a:rPr lang="ru-RU" dirty="0" smtClean="0"/>
              <a:t>Сложносокращенные слова и аббревиатуры: вуз, США, спецкор. </a:t>
            </a:r>
          </a:p>
          <a:p>
            <a:endParaRPr lang="ru-RU" dirty="0" smtClean="0"/>
          </a:p>
          <a:p>
            <a:r>
              <a:rPr lang="ru-RU" dirty="0" smtClean="0"/>
              <a:t>Названия жителей, народностей, племен, людей по роду их занятий, интересам, принадлежности к организации: мексиканец, </a:t>
            </a:r>
            <a:r>
              <a:rPr lang="ru-RU" dirty="0" err="1" smtClean="0"/>
              <a:t>яхтклубовец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Сложные сущ., прил., нар. наречия, первой частью которых является числительное в родительном падеже: пятитомник, двукратный.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56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Для выполнения 14 задания надо знать: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правописание предлогов, союз, частиц;</a:t>
            </a:r>
          </a:p>
          <a:p>
            <a:r>
              <a:rPr lang="ru-RU" sz="4000" dirty="0" smtClean="0"/>
              <a:t>правописание наречий;</a:t>
            </a:r>
          </a:p>
          <a:p>
            <a:r>
              <a:rPr lang="ru-RU" sz="4000" dirty="0" smtClean="0"/>
              <a:t>правописание сложных существительных и прилагательных;</a:t>
            </a:r>
          </a:p>
          <a:p>
            <a:r>
              <a:rPr lang="ru-RU" sz="4000" dirty="0" smtClean="0"/>
              <a:t>правописание ПОЛ/ПОЛУ с существительными и прилагательными.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70272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4" y="242485"/>
            <a:ext cx="11431137" cy="6444918"/>
          </a:xfrm>
        </p:spPr>
        <p:txBody>
          <a:bodyPr>
            <a:normAutofit/>
          </a:bodyPr>
          <a:lstStyle/>
          <a:p>
            <a:r>
              <a:rPr lang="ru-RU" dirty="0" smtClean="0"/>
              <a:t>Прил., образованные от сложных существительных, </a:t>
            </a:r>
            <a:r>
              <a:rPr lang="ru-RU" dirty="0" err="1" smtClean="0"/>
              <a:t>пишущихся</a:t>
            </a:r>
            <a:r>
              <a:rPr lang="ru-RU" dirty="0" smtClean="0"/>
              <a:t> без дефиса: лакокрасочный (</a:t>
            </a:r>
            <a:r>
              <a:rPr lang="ru-RU" dirty="0" err="1" smtClean="0"/>
              <a:t>лакокраска</a:t>
            </a:r>
            <a:r>
              <a:rPr lang="ru-RU" dirty="0" smtClean="0"/>
              <a:t>). </a:t>
            </a:r>
          </a:p>
          <a:p>
            <a:endParaRPr lang="ru-RU" dirty="0" smtClean="0"/>
          </a:p>
          <a:p>
            <a:r>
              <a:rPr lang="ru-RU" dirty="0" smtClean="0"/>
              <a:t>Прил., одна из частей которых самостоятельно не употребляется: всеядный. </a:t>
            </a:r>
          </a:p>
          <a:p>
            <a:endParaRPr lang="ru-RU" dirty="0" smtClean="0"/>
          </a:p>
          <a:p>
            <a:r>
              <a:rPr lang="ru-RU" dirty="0" smtClean="0"/>
              <a:t>Прил., образованные от двух слов, одно из которых независимое, а другое – подчиненное: сельскохозяйственные (сельское хозяйство). </a:t>
            </a:r>
          </a:p>
          <a:p>
            <a:endParaRPr lang="ru-RU" dirty="0" smtClean="0"/>
          </a:p>
          <a:p>
            <a:r>
              <a:rPr lang="ru-RU" dirty="0" smtClean="0"/>
              <a:t>Прил., образованные сочетанием «наречие + прилагательное (причастие): вечнозеленый.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09173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698" y="365315"/>
            <a:ext cx="11663150" cy="6335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НО! пишется раздельно сочетание наречия и прилагательного (причастия), 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-если первая часть отвечает на вопрос как? каким образом?, а также 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-если наречие оканчивается на-</a:t>
            </a:r>
            <a:r>
              <a:rPr lang="ru-RU" dirty="0" err="1" smtClean="0"/>
              <a:t>ски</a:t>
            </a:r>
            <a:r>
              <a:rPr lang="ru-RU" dirty="0" smtClean="0"/>
              <a:t>: легко поддающийся, дружески нацеленный. 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Прил., первая часть которых – числительное: тридцатиградусный, сорокаминутный. </a:t>
            </a:r>
          </a:p>
          <a:p>
            <a:endParaRPr lang="ru-RU" dirty="0" smtClean="0"/>
          </a:p>
          <a:p>
            <a:r>
              <a:rPr lang="ru-RU" dirty="0" smtClean="0"/>
              <a:t>Слова с полу-: полумесяц. </a:t>
            </a:r>
          </a:p>
          <a:p>
            <a:endParaRPr lang="ru-RU" dirty="0" smtClean="0"/>
          </a:p>
          <a:p>
            <a:r>
              <a:rPr lang="ru-RU" dirty="0" smtClean="0"/>
              <a:t>Слова с пол- + согласной, кроме л: полвека, полдня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953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427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ЧЕРЕЗ ДЕФИС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175" y="1102294"/>
            <a:ext cx="11553967" cy="5503222"/>
          </a:xfrm>
        </p:spPr>
        <p:txBody>
          <a:bodyPr>
            <a:normAutofit/>
          </a:bodyPr>
          <a:lstStyle/>
          <a:p>
            <a:r>
              <a:rPr lang="ru-RU" dirty="0" smtClean="0"/>
              <a:t>Сущ. состоящие из двух слов без соединительных гласных: царь-колокол, премьер-министр. </a:t>
            </a:r>
          </a:p>
          <a:p>
            <a:endParaRPr lang="ru-RU" dirty="0" smtClean="0"/>
          </a:p>
          <a:p>
            <a:r>
              <a:rPr lang="ru-RU" dirty="0" smtClean="0"/>
              <a:t>Сущ. с иноязычными элементами: вице-, лейб-, </a:t>
            </a:r>
            <a:r>
              <a:rPr lang="ru-RU" dirty="0" err="1" smtClean="0"/>
              <a:t>обер</a:t>
            </a:r>
            <a:r>
              <a:rPr lang="ru-RU" dirty="0" smtClean="0"/>
              <a:t>-, унтер-, штаб-, экс-: вице-президент, экс-муж. </a:t>
            </a:r>
          </a:p>
          <a:p>
            <a:endParaRPr lang="ru-RU" dirty="0" smtClean="0"/>
          </a:p>
          <a:p>
            <a:r>
              <a:rPr lang="ru-RU" dirty="0" smtClean="0"/>
              <a:t>Названия промежуточных сторон света: северо-запад, юго-восток. </a:t>
            </a:r>
          </a:p>
          <a:p>
            <a:endParaRPr lang="ru-RU" dirty="0" smtClean="0"/>
          </a:p>
          <a:p>
            <a:r>
              <a:rPr lang="ru-RU" dirty="0" smtClean="0"/>
              <a:t>Названия растений с союзом и или глаголом: мать-и-мачеха.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227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050" y="269780"/>
            <a:ext cx="11444785" cy="6322090"/>
          </a:xfrm>
        </p:spPr>
        <p:txBody>
          <a:bodyPr>
            <a:normAutofit/>
          </a:bodyPr>
          <a:lstStyle/>
          <a:p>
            <a:r>
              <a:rPr lang="ru-RU" dirty="0" smtClean="0"/>
              <a:t>Прил., образованные от сложных существительных, </a:t>
            </a:r>
            <a:r>
              <a:rPr lang="ru-RU" dirty="0" err="1" smtClean="0"/>
              <a:t>пишущихся</a:t>
            </a:r>
            <a:r>
              <a:rPr lang="ru-RU" dirty="0" smtClean="0"/>
              <a:t> через дефис: юго-западный. </a:t>
            </a:r>
          </a:p>
          <a:p>
            <a:endParaRPr lang="ru-RU" dirty="0" smtClean="0"/>
          </a:p>
          <a:p>
            <a:r>
              <a:rPr lang="ru-RU" dirty="0" smtClean="0"/>
              <a:t>Прил., образованные из равноправных слов: русско-английский (русский и английский). </a:t>
            </a:r>
          </a:p>
          <a:p>
            <a:endParaRPr lang="ru-RU" dirty="0" smtClean="0"/>
          </a:p>
          <a:p>
            <a:r>
              <a:rPr lang="ru-RU" dirty="0" smtClean="0"/>
              <a:t>Прил., обозначающие цвета: серо-голубой, желто-зеленый. </a:t>
            </a:r>
          </a:p>
          <a:p>
            <a:endParaRPr lang="ru-RU" dirty="0" smtClean="0"/>
          </a:p>
          <a:p>
            <a:r>
              <a:rPr lang="ru-RU" dirty="0" smtClean="0"/>
              <a:t>Прил., обозначающие качество с дополнительным оттенком: кисло-сладкий. </a:t>
            </a:r>
          </a:p>
          <a:p>
            <a:endParaRPr lang="ru-RU" dirty="0" smtClean="0"/>
          </a:p>
          <a:p>
            <a:r>
              <a:rPr lang="ru-RU" dirty="0" smtClean="0"/>
              <a:t>Слова с пол- перед гласным, прописной буквой или согласным л: </a:t>
            </a:r>
            <a:r>
              <a:rPr lang="ru-RU" dirty="0" err="1" smtClean="0"/>
              <a:t>пол-азбуки</a:t>
            </a:r>
            <a:r>
              <a:rPr lang="ru-RU" dirty="0" smtClean="0"/>
              <a:t>, пол-Африки, пол-лимона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01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899" y="365125"/>
            <a:ext cx="11737074" cy="1325563"/>
          </a:xfrm>
        </p:spPr>
        <p:txBody>
          <a:bodyPr/>
          <a:lstStyle/>
          <a:p>
            <a:r>
              <a:rPr lang="ru-RU" dirty="0" smtClean="0"/>
              <a:t>1. Определите часть речи выделенного слова.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20" y="1690688"/>
            <a:ext cx="11737075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Надо различать служебные части </a:t>
            </a:r>
            <a:r>
              <a:rPr lang="ru-RU" dirty="0" err="1" smtClean="0"/>
              <a:t>речи:</a:t>
            </a:r>
            <a:r>
              <a:rPr lang="ru-RU" b="1" dirty="0" err="1" smtClean="0"/>
              <a:t>предлоги</a:t>
            </a:r>
            <a:r>
              <a:rPr lang="ru-RU" b="1" dirty="0" smtClean="0"/>
              <a:t>, союзы, частицы </a:t>
            </a:r>
            <a:r>
              <a:rPr lang="ru-RU" dirty="0" smtClean="0"/>
              <a:t>и </a:t>
            </a:r>
            <a:r>
              <a:rPr lang="ru-RU" b="1" dirty="0" smtClean="0"/>
              <a:t>самостоятельные части речи</a:t>
            </a:r>
            <a:r>
              <a:rPr lang="ru-RU" dirty="0" smtClean="0"/>
              <a:t>: наречия, существительные, прилагательные.</a:t>
            </a:r>
          </a:p>
          <a:p>
            <a:pPr marL="0" indent="0">
              <a:buNone/>
            </a:pPr>
            <a:r>
              <a:rPr lang="ru-RU" b="1" dirty="0" smtClean="0"/>
              <a:t>Предлоги</a:t>
            </a:r>
            <a:r>
              <a:rPr lang="ru-RU" dirty="0" smtClean="0"/>
              <a:t> ставят следующее слово в нужный падеж и участвуют в вопросе.</a:t>
            </a:r>
          </a:p>
          <a:p>
            <a:pPr marL="0" indent="0">
              <a:buNone/>
            </a:pPr>
            <a:r>
              <a:rPr lang="ru-RU" b="1" dirty="0" smtClean="0"/>
              <a:t>Союзы</a:t>
            </a:r>
            <a:r>
              <a:rPr lang="ru-RU" dirty="0" smtClean="0"/>
              <a:t> соединяют однородные члены предложения и простые предложения в составе сложного.</a:t>
            </a:r>
          </a:p>
          <a:p>
            <a:pPr marL="0" indent="0">
              <a:buNone/>
            </a:pPr>
            <a:r>
              <a:rPr lang="ru-RU" b="1" dirty="0" smtClean="0"/>
              <a:t>Частицы</a:t>
            </a:r>
            <a:r>
              <a:rPr lang="ru-RU" dirty="0" smtClean="0"/>
              <a:t> образуют некоторые формы слов и добавляют смысловые оттенки словам.</a:t>
            </a:r>
          </a:p>
          <a:p>
            <a:pPr marL="0" indent="0">
              <a:buNone/>
            </a:pPr>
            <a:r>
              <a:rPr lang="ru-RU" b="1" dirty="0" smtClean="0"/>
              <a:t>Наречия</a:t>
            </a:r>
            <a:r>
              <a:rPr lang="ru-RU" dirty="0" smtClean="0"/>
              <a:t> отвечают на вопросы ГДЕ? КУДА? КОГДА? ОТКУДА? ПОЧЕМУ? ЗАЧЕМ? КАК?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1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54" y="105818"/>
            <a:ext cx="10703255" cy="1325563"/>
          </a:xfrm>
        </p:spPr>
        <p:txBody>
          <a:bodyPr/>
          <a:lstStyle/>
          <a:p>
            <a:r>
              <a:rPr lang="ru-RU" b="1" dirty="0" smtClean="0"/>
              <a:t>2. Особого внимания заслуживают слова: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45" y="1690688"/>
            <a:ext cx="1140952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i="1" dirty="0" smtClean="0"/>
              <a:t>чтобы, тоже, также, зато, притом, причем, потому, настолько, несмотря на, невзирая на, вследствие</a:t>
            </a:r>
            <a:r>
              <a:rPr lang="ru-RU" sz="4400" b="1" dirty="0" smtClean="0"/>
              <a:t> </a:t>
            </a:r>
            <a:r>
              <a:rPr lang="ru-RU" sz="4400" dirty="0" smtClean="0"/>
              <a:t>и некоторые другие, ​</a:t>
            </a:r>
          </a:p>
          <a:p>
            <a:pPr marL="0" indent="0">
              <a:buNone/>
            </a:pPr>
            <a:r>
              <a:rPr lang="ru-RU" sz="4400" dirty="0" smtClean="0"/>
              <a:t>поскольку ​имеют как слитное, так и раздельное написание. </a:t>
            </a:r>
          </a:p>
          <a:p>
            <a:pPr marL="0" indent="0">
              <a:buNone/>
            </a:pPr>
            <a:r>
              <a:rPr lang="ru-RU" sz="4400" dirty="0" smtClean="0"/>
              <a:t>Это зависит от того, к какой части речи они относятся в конкретном предложении.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0933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470" y="542736"/>
            <a:ext cx="11485729" cy="5953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Например, возьмем слова </a:t>
            </a:r>
            <a:r>
              <a:rPr lang="ru-RU" sz="3600" b="1" dirty="0" smtClean="0"/>
              <a:t>ЧТОБЫ, ТОЖЕ, ТАКЖЕ, ЗАТО</a:t>
            </a:r>
            <a:r>
              <a:rPr lang="ru-RU" sz="3600" dirty="0" smtClean="0"/>
              <a:t>. </a:t>
            </a:r>
          </a:p>
          <a:p>
            <a:pPr marL="0" indent="0">
              <a:buNone/>
            </a:pPr>
            <a:r>
              <a:rPr lang="ru-RU" sz="3600" dirty="0" smtClean="0"/>
              <a:t>Если это союзы, их можно заменить другими союзами </a:t>
            </a:r>
          </a:p>
          <a:p>
            <a:pPr marL="0" indent="0">
              <a:buNone/>
            </a:pPr>
            <a:r>
              <a:rPr lang="ru-RU" sz="3600" dirty="0" smtClean="0"/>
              <a:t>(Чтобы=для того чтобы. Тоже, также = и), и они пишутся слитно. </a:t>
            </a:r>
          </a:p>
          <a:p>
            <a:pPr marL="0" indent="0">
              <a:buNone/>
            </a:pPr>
            <a:r>
              <a:rPr lang="ru-RU" sz="3600" b="1" dirty="0" smtClean="0"/>
              <a:t>Пример: </a:t>
            </a:r>
          </a:p>
          <a:p>
            <a:pPr marL="0" indent="0">
              <a:buNone/>
            </a:pPr>
            <a:r>
              <a:rPr lang="ru-RU" sz="3600" dirty="0" smtClean="0"/>
              <a:t>Я пришел, чтобы (для того чтобы) победить. </a:t>
            </a:r>
          </a:p>
          <a:p>
            <a:pPr marL="0" indent="0">
              <a:buNone/>
            </a:pPr>
            <a:r>
              <a:rPr lang="ru-RU" sz="3600" dirty="0" smtClean="0"/>
              <a:t>(И) Я тоже хочу в парк. </a:t>
            </a:r>
          </a:p>
          <a:p>
            <a:pPr marL="0" indent="0">
              <a:buNone/>
            </a:pPr>
            <a:r>
              <a:rPr lang="ru-RU" sz="3600" dirty="0" smtClean="0"/>
              <a:t>(И)Он также был там.</a:t>
            </a:r>
          </a:p>
          <a:p>
            <a:pPr marL="0" indent="0">
              <a:buNone/>
            </a:pPr>
            <a:r>
              <a:rPr lang="ru-RU" sz="3600" dirty="0" smtClean="0"/>
              <a:t> Он был не очень красивым, зато (но) хорошим.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5078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899" y="187704"/>
            <a:ext cx="11573301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3) Союз </a:t>
            </a:r>
            <a:r>
              <a:rPr lang="ru-RU" sz="3600" b="1" dirty="0" smtClean="0"/>
              <a:t>ТО ЕСТЬ </a:t>
            </a:r>
            <a:r>
              <a:rPr lang="ru-RU" sz="3600" dirty="0" smtClean="0"/>
              <a:t>всегда пишется раздельно, союз </a:t>
            </a:r>
            <a:r>
              <a:rPr lang="ru-RU" sz="3600" b="1" dirty="0" smtClean="0"/>
              <a:t>БУДТО</a:t>
            </a:r>
            <a:r>
              <a:rPr lang="ru-RU" sz="3600" dirty="0" smtClean="0"/>
              <a:t> всегда слитно.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898" y="1513267"/>
            <a:ext cx="11573301" cy="5174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 smtClean="0"/>
              <a:t>4) Частицы </a:t>
            </a:r>
            <a:r>
              <a:rPr lang="ru-RU" sz="3200" b="1" dirty="0" smtClean="0"/>
              <a:t>бы, ли, же </a:t>
            </a:r>
            <a:r>
              <a:rPr lang="ru-RU" sz="3200" dirty="0" smtClean="0"/>
              <a:t>(если они частицы) пишутся всегда раздельно. (</a:t>
            </a:r>
            <a:r>
              <a:rPr lang="ru-RU" sz="3200" dirty="0" err="1" smtClean="0"/>
              <a:t>Что_бы</a:t>
            </a:r>
            <a:r>
              <a:rPr lang="ru-RU" sz="3200" dirty="0" smtClean="0"/>
              <a:t>, </a:t>
            </a:r>
            <a:r>
              <a:rPr lang="ru-RU" sz="3200" dirty="0" err="1" smtClean="0"/>
              <a:t>то_же</a:t>
            </a:r>
            <a:r>
              <a:rPr lang="ru-RU" sz="3200" dirty="0" smtClean="0"/>
              <a:t>) Часто можно понять, что перед нами частица, если попытаться убрать ее. </a:t>
            </a:r>
            <a:r>
              <a:rPr lang="ru-RU" sz="3200" b="1" dirty="0" smtClean="0"/>
              <a:t>Пример:</a:t>
            </a:r>
            <a:r>
              <a:rPr lang="ru-RU" sz="3200" dirty="0" smtClean="0"/>
              <a:t> </a:t>
            </a:r>
            <a:r>
              <a:rPr lang="ru-RU" sz="3200" i="1" dirty="0" smtClean="0"/>
              <a:t>Что (бы) мне почитать?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Частицы </a:t>
            </a:r>
            <a:r>
              <a:rPr lang="ru-RU" sz="3200" b="1" dirty="0" smtClean="0"/>
              <a:t>ТО, ЛИБО, НИБУДЬ, ТАКИ, КА, КОЕ </a:t>
            </a:r>
            <a:r>
              <a:rPr lang="ru-RU" sz="3200" dirty="0" smtClean="0"/>
              <a:t>пишутся через дефис, если слово, к которому примыкают эти частицы существует и без них.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Например, </a:t>
            </a:r>
            <a:r>
              <a:rPr lang="ru-RU" sz="3200" b="1" dirty="0" smtClean="0"/>
              <a:t>что-то</a:t>
            </a:r>
            <a:r>
              <a:rPr lang="ru-RU" sz="3200" dirty="0" smtClean="0"/>
              <a:t> (пишем через дефис), </a:t>
            </a:r>
            <a:r>
              <a:rPr lang="ru-RU" sz="3200" b="1" dirty="0" smtClean="0"/>
              <a:t>будто</a:t>
            </a:r>
            <a:r>
              <a:rPr lang="ru-RU" sz="3200" dirty="0" smtClean="0"/>
              <a:t> - здесь нет частицы, это союз.</a:t>
            </a:r>
          </a:p>
          <a:p>
            <a:pPr marL="0" indent="0">
              <a:buNone/>
            </a:pPr>
            <a:r>
              <a:rPr lang="ru-RU" sz="3200" dirty="0" smtClean="0"/>
              <a:t>Частицы </a:t>
            </a:r>
            <a:r>
              <a:rPr lang="ru-RU" sz="3200" b="1" dirty="0" smtClean="0"/>
              <a:t>да(же), разве, </a:t>
            </a:r>
            <a:r>
              <a:rPr lang="ru-RU" sz="3200" b="1" dirty="0" err="1" smtClean="0"/>
              <a:t>неуже</a:t>
            </a:r>
            <a:r>
              <a:rPr lang="ru-RU" sz="3200" b="1" dirty="0" smtClean="0"/>
              <a:t>(ли) </a:t>
            </a:r>
            <a:r>
              <a:rPr lang="ru-RU" sz="3200" dirty="0" smtClean="0"/>
              <a:t>пишутся СЛИТНО </a:t>
            </a:r>
            <a:r>
              <a:rPr lang="ru-RU" sz="3200" b="1" dirty="0" smtClean="0"/>
              <a:t>(даже, разве, неужели)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17156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699" y="256133"/>
            <a:ext cx="11608558" cy="632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5) Предлоги </a:t>
            </a:r>
            <a:r>
              <a:rPr lang="ru-RU" sz="3600" b="1" dirty="0" smtClean="0"/>
              <a:t>в </a:t>
            </a:r>
            <a:r>
              <a:rPr lang="ru-RU" sz="3600" b="1" dirty="0" err="1" smtClean="0"/>
              <a:t>течениЕ</a:t>
            </a:r>
            <a:r>
              <a:rPr lang="ru-RU" sz="3600" b="1" dirty="0" smtClean="0"/>
              <a:t>, в </a:t>
            </a:r>
            <a:r>
              <a:rPr lang="ru-RU" sz="3600" b="1" dirty="0" err="1" smtClean="0"/>
              <a:t>продолжениЕ</a:t>
            </a:r>
            <a:r>
              <a:rPr lang="ru-RU" sz="3600" b="1" dirty="0" smtClean="0"/>
              <a:t>, в </a:t>
            </a:r>
            <a:r>
              <a:rPr lang="ru-RU" sz="3600" b="1" dirty="0" err="1" smtClean="0"/>
              <a:t>заключениЕ</a:t>
            </a:r>
            <a:r>
              <a:rPr lang="ru-RU" sz="3600" b="1" dirty="0" smtClean="0"/>
              <a:t>, в </a:t>
            </a:r>
            <a:r>
              <a:rPr lang="ru-RU" sz="3600" b="1" dirty="0" err="1" smtClean="0"/>
              <a:t>отличиЕ</a:t>
            </a:r>
            <a:r>
              <a:rPr lang="ru-RU" sz="3600" dirty="0" smtClean="0"/>
              <a:t>, (в конце может быть И, если это не просто предлог, а предлог с существительным!!); </a:t>
            </a:r>
          </a:p>
          <a:p>
            <a:pPr marL="0" indent="0">
              <a:buNone/>
            </a:pPr>
            <a:r>
              <a:rPr lang="ru-RU" sz="3600" b="1" dirty="0" smtClean="0"/>
              <a:t>в целях, в силу, в меру, в области, на протяжении, в отношении, за исключением, за счет, не считая </a:t>
            </a:r>
            <a:r>
              <a:rPr lang="ru-RU" sz="3600" dirty="0" smtClean="0"/>
              <a:t>пишутся всегда раздельно.</a:t>
            </a:r>
          </a:p>
          <a:p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6) Предлоги </a:t>
            </a:r>
            <a:r>
              <a:rPr lang="ru-RU" sz="3600" b="1" dirty="0" smtClean="0"/>
              <a:t>несмотря на </a:t>
            </a:r>
            <a:r>
              <a:rPr lang="ru-RU" sz="3600" dirty="0" smtClean="0"/>
              <a:t>и </a:t>
            </a:r>
            <a:r>
              <a:rPr lang="ru-RU" sz="3600" b="1" dirty="0" smtClean="0"/>
              <a:t>невзирая на </a:t>
            </a:r>
            <a:r>
              <a:rPr lang="ru-RU" sz="3600" dirty="0" smtClean="0"/>
              <a:t>пишутся в два слова, а если перед нами деепричастия с частицей НЕ и предлогом "</a:t>
            </a:r>
            <a:r>
              <a:rPr lang="ru-RU" sz="3600" b="1" dirty="0" err="1" smtClean="0"/>
              <a:t>не_смотря</a:t>
            </a:r>
            <a:r>
              <a:rPr lang="ru-RU" sz="3600" b="1" dirty="0" smtClean="0"/>
              <a:t> на, </a:t>
            </a:r>
            <a:r>
              <a:rPr lang="ru-RU" sz="3600" b="1" dirty="0" err="1" smtClean="0"/>
              <a:t>не_взирая</a:t>
            </a:r>
            <a:r>
              <a:rPr lang="ru-RU" sz="3600" b="1" dirty="0" smtClean="0"/>
              <a:t> на</a:t>
            </a:r>
            <a:r>
              <a:rPr lang="ru-RU" sz="3600" dirty="0" smtClean="0"/>
              <a:t>", то пишем в три слова.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9976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347" y="324371"/>
            <a:ext cx="11567614" cy="6403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7) Следует различать: </a:t>
            </a:r>
            <a:r>
              <a:rPr lang="ru-RU" sz="3200" b="1" dirty="0" smtClean="0"/>
              <a:t>иметь в виду, ввиду (из-за) непогоды, в виде.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8) </a:t>
            </a:r>
            <a:r>
              <a:rPr lang="ru-RU" sz="3200" b="1" dirty="0" smtClean="0"/>
              <a:t>Ввиду, вместо, вроде, вследствие, наподобие, насчет, сверх, вслед, навстречу</a:t>
            </a:r>
            <a:r>
              <a:rPr lang="ru-RU" sz="3200" dirty="0" smtClean="0"/>
              <a:t> пишем </a:t>
            </a:r>
            <a:r>
              <a:rPr lang="ru-RU" sz="3200" i="1" u="sng" dirty="0" smtClean="0"/>
              <a:t>слитно</a:t>
            </a:r>
            <a:r>
              <a:rPr lang="ru-RU" sz="3200" dirty="0" smtClean="0"/>
              <a:t>, если это предлоги (можно заменить другими предлогами). </a:t>
            </a:r>
          </a:p>
          <a:p>
            <a:pPr marL="0" indent="0">
              <a:buNone/>
            </a:pPr>
            <a:r>
              <a:rPr lang="ru-RU" sz="3200" dirty="0" smtClean="0"/>
              <a:t>Если это </a:t>
            </a:r>
            <a:r>
              <a:rPr lang="ru-RU" sz="3200" b="1" dirty="0" smtClean="0"/>
              <a:t>предлог + существительное</a:t>
            </a:r>
            <a:r>
              <a:rPr lang="ru-RU" sz="3200" dirty="0" smtClean="0"/>
              <a:t>, пишем </a:t>
            </a:r>
            <a:r>
              <a:rPr lang="ru-RU" sz="3200" i="1" u="sng" dirty="0" smtClean="0"/>
              <a:t>раздельно</a:t>
            </a:r>
            <a:r>
              <a:rPr lang="ru-RU" sz="3200" dirty="0" smtClean="0"/>
              <a:t>. </a:t>
            </a:r>
          </a:p>
          <a:p>
            <a:pPr marL="0" indent="0">
              <a:buNone/>
            </a:pPr>
            <a:r>
              <a:rPr lang="ru-RU" sz="3200" dirty="0" smtClean="0"/>
              <a:t>Как проверить: попытайтесь вставить слово между. Пример: Поговорить насчет (о) работы. Положить деньги на (твой) счет. 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9) Предлоги из-за, из-под, по-над пишем черед дефис.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47295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55" y="378962"/>
            <a:ext cx="11513023" cy="603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10) </a:t>
            </a:r>
            <a:r>
              <a:rPr lang="ru-RU" sz="3600" b="1" dirty="0" smtClean="0"/>
              <a:t>Пол</a:t>
            </a:r>
            <a:r>
              <a:rPr lang="ru-RU" sz="3600" dirty="0" smtClean="0"/>
              <a:t>- с существительными пишется </a:t>
            </a:r>
            <a:r>
              <a:rPr lang="ru-RU" sz="3600" b="1" dirty="0" smtClean="0"/>
              <a:t>слитно</a:t>
            </a:r>
            <a:r>
              <a:rPr lang="ru-RU" sz="3600" dirty="0" smtClean="0"/>
              <a:t> (полпомидора), если существительное начинается на согласную. </a:t>
            </a:r>
          </a:p>
          <a:p>
            <a:pPr marL="0" indent="0">
              <a:buNone/>
            </a:pPr>
            <a:r>
              <a:rPr lang="ru-RU" sz="3600" b="1" dirty="0" smtClean="0"/>
              <a:t>Через дефис</a:t>
            </a:r>
            <a:r>
              <a:rPr lang="ru-RU" sz="3600" dirty="0" smtClean="0"/>
              <a:t>, </a:t>
            </a:r>
          </a:p>
          <a:p>
            <a:pPr>
              <a:buFontTx/>
              <a:buChar char="-"/>
            </a:pPr>
            <a:r>
              <a:rPr lang="ru-RU" sz="3600" dirty="0" smtClean="0"/>
              <a:t>когда существительное начинается на л (</a:t>
            </a:r>
            <a:r>
              <a:rPr lang="ru-RU" sz="3600" b="1" dirty="0" smtClean="0"/>
              <a:t>пол-лимона</a:t>
            </a:r>
            <a:r>
              <a:rPr lang="ru-RU" sz="3600" dirty="0" smtClean="0"/>
              <a:t>), </a:t>
            </a:r>
          </a:p>
          <a:p>
            <a:pPr>
              <a:buFontTx/>
              <a:buChar char="-"/>
            </a:pPr>
            <a:r>
              <a:rPr lang="ru-RU" sz="3600" dirty="0" smtClean="0"/>
              <a:t>прописную букву (</a:t>
            </a:r>
            <a:r>
              <a:rPr lang="ru-RU" sz="3600" b="1" dirty="0" smtClean="0"/>
              <a:t>пол-Москвы</a:t>
            </a:r>
            <a:r>
              <a:rPr lang="ru-RU" sz="3600" dirty="0" smtClean="0"/>
              <a:t>) </a:t>
            </a:r>
          </a:p>
          <a:p>
            <a:pPr>
              <a:buFontTx/>
              <a:buChar char="-"/>
            </a:pPr>
            <a:r>
              <a:rPr lang="ru-RU" sz="3600" dirty="0" smtClean="0"/>
              <a:t>и гласную (</a:t>
            </a:r>
            <a:r>
              <a:rPr lang="ru-RU" sz="3600" b="1" dirty="0" smtClean="0"/>
              <a:t>пол-арбуза</a:t>
            </a:r>
            <a:r>
              <a:rPr lang="ru-RU" sz="3600" dirty="0" smtClean="0"/>
              <a:t>). </a:t>
            </a:r>
          </a:p>
          <a:p>
            <a:pPr>
              <a:buFontTx/>
              <a:buChar char="-"/>
            </a:pPr>
            <a:r>
              <a:rPr lang="ru-RU" sz="3600" dirty="0" smtClean="0"/>
              <a:t>И если между пол и существительным есть еще прилагательное, пишется раздельно (</a:t>
            </a:r>
            <a:r>
              <a:rPr lang="ru-RU" sz="3600" b="1" dirty="0" smtClean="0"/>
              <a:t>пол чайной ложки</a:t>
            </a:r>
            <a:r>
              <a:rPr lang="ru-RU" sz="3600" dirty="0" smtClean="0"/>
              <a:t>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80844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1500</Words>
  <Application>Microsoft Office PowerPoint</Application>
  <PresentationFormat>Широкоэкранный</PresentationFormat>
  <Paragraphs>157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Montserrat</vt:lpstr>
      <vt:lpstr>Тема Office</vt:lpstr>
      <vt:lpstr>14 задание </vt:lpstr>
      <vt:lpstr>Для выполнения 14 задания надо знать:</vt:lpstr>
      <vt:lpstr>1. Определите часть речи выделенного слова.</vt:lpstr>
      <vt:lpstr>2. Особого внимания заслуживают слова:</vt:lpstr>
      <vt:lpstr>Презентация PowerPoint</vt:lpstr>
      <vt:lpstr>3) Союз ТО ЕСТЬ всегда пишется раздельно, союз БУДТО всегда слитно.</vt:lpstr>
      <vt:lpstr>Презентация PowerPoint</vt:lpstr>
      <vt:lpstr>Презентация PowerPoint</vt:lpstr>
      <vt:lpstr>Презентация PowerPoint</vt:lpstr>
      <vt:lpstr>Презентация PowerPoint</vt:lpstr>
      <vt:lpstr>Слитное написание предлогов</vt:lpstr>
      <vt:lpstr>Раздельное написание предлогов</vt:lpstr>
      <vt:lpstr>Предлоги и омонимичные части речи</vt:lpstr>
      <vt:lpstr>Правописание союзов</vt:lpstr>
      <vt:lpstr>Омонимичные части речи</vt:lpstr>
      <vt:lpstr>Правописание частиц</vt:lpstr>
      <vt:lpstr>Правописание числительных</vt:lpstr>
      <vt:lpstr>Правописание сложных слов </vt:lpstr>
      <vt:lpstr>Презентация PowerPoint</vt:lpstr>
      <vt:lpstr>Презентация PowerPoint</vt:lpstr>
      <vt:lpstr>Презентация PowerPoint</vt:lpstr>
      <vt:lpstr>ЧЕРЕЗ ДЕФИС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задание</dc:title>
  <dc:creator>user</dc:creator>
  <cp:lastModifiedBy>user</cp:lastModifiedBy>
  <cp:revision>24</cp:revision>
  <dcterms:created xsi:type="dcterms:W3CDTF">2022-01-11T12:12:50Z</dcterms:created>
  <dcterms:modified xsi:type="dcterms:W3CDTF">2022-01-17T09:16:15Z</dcterms:modified>
</cp:coreProperties>
</file>