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4" r:id="rId8"/>
    <p:sldId id="266" r:id="rId9"/>
    <p:sldId id="267" r:id="rId10"/>
    <p:sldId id="269" r:id="rId11"/>
    <p:sldId id="270" r:id="rId12"/>
    <p:sldId id="268" r:id="rId13"/>
    <p:sldId id="261" r:id="rId14"/>
    <p:sldId id="262" r:id="rId15"/>
    <p:sldId id="263" r:id="rId16"/>
    <p:sldId id="271" r:id="rId17"/>
    <p:sldId id="272" r:id="rId18"/>
    <p:sldId id="274" r:id="rId19"/>
    <p:sldId id="276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25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72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48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67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93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97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35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97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9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63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74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0FE91-033E-49DA-ABC5-0DE9BF3933AE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6B57C-6458-44D5-8F15-3DB4EA87F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3875" y="-696035"/>
            <a:ext cx="9144000" cy="2387600"/>
          </a:xfrm>
        </p:spPr>
        <p:txBody>
          <a:bodyPr/>
          <a:lstStyle/>
          <a:p>
            <a:r>
              <a:rPr lang="ru-RU" b="1" dirty="0" smtClean="0"/>
              <a:t>19 задание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2303" y="1855338"/>
            <a:ext cx="11141123" cy="165576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Знаки препинания в СПП с одним придаточным, 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несколькими придаточными, с однородными придаточными.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099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 Запятая при сложных союзах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601" y="1022138"/>
            <a:ext cx="11676797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Особую трудность вызывает постановка запятых в СПП с составными союзами. Такие союзы могут расчленяться, тогда запятая будет стоять между частями союза.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154263"/>
              </p:ext>
            </p:extLst>
          </p:nvPr>
        </p:nvGraphicFramePr>
        <p:xfrm>
          <a:off x="257601" y="2403415"/>
          <a:ext cx="11296672" cy="3992199"/>
        </p:xfrm>
        <a:graphic>
          <a:graphicData uri="http://schemas.openxmlformats.org/drawingml/2006/table">
            <a:tbl>
              <a:tblPr/>
              <a:tblGrid>
                <a:gridCol w="5591282"/>
                <a:gridCol w="5705390"/>
              </a:tblGrid>
              <a:tr h="285157">
                <a:tc>
                  <a:txBody>
                    <a:bodyPr/>
                    <a:lstStyle/>
                    <a:p>
                      <a:r>
                        <a:rPr lang="ru-RU" b="1" dirty="0">
                          <a:effectLst/>
                        </a:rPr>
                        <a:t>Составные союзы расчленяются</a:t>
                      </a:r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>
                          <a:effectLst/>
                        </a:rPr>
                        <a:t>Примеры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0314"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При отрицании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i="1">
                          <a:effectLst/>
                        </a:rPr>
                        <a:t>Соловей заливается не потому, что ему весело. (С. Довлатов)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0314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При противопоставлении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i="1">
                          <a:effectLst/>
                        </a:rPr>
                        <a:t>Покупка делается не оттого, что хочется, а для того, чтобы больше не хотеть. (Е. Пищикова)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55471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Если есть усилительные или ограничительные частицы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i="1">
                          <a:effectLst/>
                        </a:rPr>
                        <a:t>Ваши показания имеют цену только потому, что мы сами попросили вас помочь нам. (А. Домбровский)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0629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Если есть вводное слово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i="1">
                          <a:effectLst/>
                        </a:rPr>
                        <a:t>Пляж этот и сейчас так называется, может быть, потому, что там строго-настрого запрещают купать собак, а может быть, потому, что собак там всё-таки купают. (Ф. Искандер)</a:t>
                      </a:r>
                      <a:endParaRPr lang="ru-RU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0314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Если есть наречия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>
                          <a:effectLst/>
                        </a:rPr>
                        <a:t>Было немного неловко оттого, что накануне учитель хорошо накормил их ужином. (В. Быков)</a:t>
                      </a:r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0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289" y="283428"/>
            <a:ext cx="11553968" cy="6349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Не расчленяются (то есть запятая ставится перед ними) сложные союзы </a:t>
            </a:r>
            <a:r>
              <a:rPr lang="ru-RU" b="1" dirty="0" smtClean="0"/>
              <a:t>ТОГДА КАК, КАК ЕСЛИ БЫ, СЛОВНО КАК, МЕЖДУ ТЕМ КАК: 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Примеры:</a:t>
            </a:r>
          </a:p>
          <a:p>
            <a:r>
              <a:rPr lang="ru-RU" dirty="0" smtClean="0"/>
              <a:t>Я говорил о имени вашего мужа, о награде за свою преданность, </a:t>
            </a:r>
            <a:r>
              <a:rPr lang="ru-RU" b="1" dirty="0" smtClean="0"/>
              <a:t>тогда как</a:t>
            </a:r>
            <a:r>
              <a:rPr lang="ru-RU" dirty="0" smtClean="0"/>
              <a:t> разумел другое. (В. Брюсов)</a:t>
            </a:r>
          </a:p>
          <a:p>
            <a:r>
              <a:rPr lang="ru-RU" dirty="0" err="1" smtClean="0"/>
              <a:t>Начмед</a:t>
            </a:r>
            <a:r>
              <a:rPr lang="ru-RU" dirty="0" smtClean="0"/>
              <a:t> не любил, к слову сказать, почти всех животных, </a:t>
            </a:r>
            <a:r>
              <a:rPr lang="ru-RU" b="1" dirty="0" smtClean="0"/>
              <a:t>как если бы </a:t>
            </a:r>
            <a:r>
              <a:rPr lang="ru-RU" dirty="0" smtClean="0"/>
              <a:t>все они так или иначе происходили от ненавистных ему мышей. (О. Павлов)</a:t>
            </a:r>
          </a:p>
          <a:p>
            <a:r>
              <a:rPr lang="ru-RU" dirty="0" smtClean="0"/>
              <a:t>Придёт, </a:t>
            </a:r>
            <a:r>
              <a:rPr lang="ru-RU" b="1" dirty="0" smtClean="0"/>
              <a:t>словно как </a:t>
            </a:r>
            <a:r>
              <a:rPr lang="ru-RU" dirty="0" smtClean="0"/>
              <a:t>тучка, прольётся, свежо так, хорошо станет, а что такое было ― не поймёшь! (И.С. Тургенев)</a:t>
            </a:r>
          </a:p>
          <a:p>
            <a:r>
              <a:rPr lang="ru-RU" dirty="0" smtClean="0"/>
              <a:t>Я один горьким </a:t>
            </a:r>
            <a:r>
              <a:rPr lang="ru-RU" dirty="0" err="1" smtClean="0"/>
              <a:t>насильством</a:t>
            </a:r>
            <a:r>
              <a:rPr lang="ru-RU" dirty="0" smtClean="0"/>
              <a:t> судьбы вынужден ехать в эту зимнюю, морозную ночь, </a:t>
            </a:r>
            <a:r>
              <a:rPr lang="ru-RU" b="1" dirty="0" smtClean="0"/>
              <a:t>между тем как </a:t>
            </a:r>
            <a:r>
              <a:rPr lang="ru-RU" dirty="0" smtClean="0"/>
              <a:t>все мысли так естественно и так неудержимо стремятся к тёплому углу… (М. Е. Салтыков-Щедрин)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925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Знаки препинания в СПП с несколькими придаточными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880" y="1593614"/>
            <a:ext cx="11403842" cy="5025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СПП с несколькими придаточными имеют следующие типы подчинения: </a:t>
            </a:r>
          </a:p>
          <a:p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1) Однородное подчинение придаточных</a:t>
            </a:r>
          </a:p>
          <a:p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2) Неоднородное (параллельное подчинение придаточных)</a:t>
            </a:r>
          </a:p>
          <a:p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3) Последовательным подчинение придаточных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7743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641" y="419905"/>
            <a:ext cx="11308307" cy="5939952"/>
          </a:xfrm>
        </p:spPr>
        <p:txBody>
          <a:bodyPr>
            <a:normAutofit/>
          </a:bodyPr>
          <a:lstStyle/>
          <a:p>
            <a:r>
              <a:rPr lang="ru-RU" sz="3600" u="sng" dirty="0" smtClean="0"/>
              <a:t>При параллельном и последовательном </a:t>
            </a:r>
            <a:r>
              <a:rPr lang="ru-RU" sz="3600" dirty="0" smtClean="0"/>
              <a:t>подчинении придаточных запятой </a:t>
            </a:r>
            <a:r>
              <a:rPr lang="ru-RU" sz="3600" b="1" dirty="0" smtClean="0"/>
              <a:t>отделяется каждая придаточная часть.</a:t>
            </a:r>
          </a:p>
          <a:p>
            <a:endParaRPr lang="ru-RU" sz="3600" dirty="0"/>
          </a:p>
          <a:p>
            <a:endParaRPr lang="ru-RU" sz="3600" dirty="0" smtClean="0"/>
          </a:p>
          <a:p>
            <a:r>
              <a:rPr lang="ru-RU" sz="3600" u="sng" dirty="0" smtClean="0"/>
              <a:t>При однородном подчинении </a:t>
            </a:r>
            <a:r>
              <a:rPr lang="ru-RU" sz="3600" dirty="0" smtClean="0"/>
              <a:t>придаточные части отделяются друг от друга в соответствии с правилами постановки знаков препинания </a:t>
            </a:r>
            <a:r>
              <a:rPr lang="ru-RU" sz="3600" b="1" dirty="0" smtClean="0"/>
              <a:t>при однородных членах простого предложения.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626220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347" y="365314"/>
            <a:ext cx="11472080" cy="5735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dirty="0" smtClean="0"/>
              <a:t>Если между однородными придаточными нет сочинительных союзов, то между ними ставятся запятые.</a:t>
            </a:r>
          </a:p>
          <a:p>
            <a:pPr marL="0" indent="0">
              <a:buNone/>
            </a:pPr>
            <a:endParaRPr lang="ru-RU" sz="4800" dirty="0" smtClean="0"/>
          </a:p>
          <a:p>
            <a:pPr marL="0" indent="0">
              <a:buNone/>
            </a:pPr>
            <a:endParaRPr lang="ru-RU" sz="4800" dirty="0"/>
          </a:p>
          <a:p>
            <a:pPr marL="0" indent="0">
              <a:buNone/>
            </a:pPr>
            <a:r>
              <a:rPr lang="ru-RU" sz="4800" b="1" i="1" dirty="0" smtClean="0"/>
              <a:t>Я не могу передать того, что думаю, что чувствую, но это все не то! </a:t>
            </a:r>
            <a:r>
              <a:rPr lang="ru-RU" sz="4800" i="1" dirty="0" smtClean="0"/>
              <a:t>(Н.П. Вагнер)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3663735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289" y="324371"/>
            <a:ext cx="11444785" cy="61446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Если два однородных придаточных соединены союзом И, ЛИБО, ИЛИ, ДА=И, между придаточными запятая не ставится.</a:t>
            </a:r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r>
              <a:rPr lang="ru-RU" sz="4000" b="1" i="1" dirty="0" smtClean="0"/>
              <a:t>Там, где из расщелин в каменьях сочилась вода и где раньше её не было видно, теперь образовались большие ледяные натёки. </a:t>
            </a:r>
          </a:p>
          <a:p>
            <a:pPr marL="0" indent="0" algn="r">
              <a:buNone/>
            </a:pPr>
            <a:r>
              <a:rPr lang="ru-RU" sz="4000" dirty="0" smtClean="0"/>
              <a:t>(В. Арсеньев)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17948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528" y="324370"/>
            <a:ext cx="11281012" cy="6171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Часто в таких предложениях бывает пропущен второй подчинительный союз. Его отсутствие не влияет на пунктуацию.</a:t>
            </a:r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r>
              <a:rPr lang="ru-RU" sz="4400" b="1" dirty="0" smtClean="0"/>
              <a:t>Когда дождик прошел и всё вокруг засверкало, мы по тропе, пробитой ногами прохожих, вышли из леса. </a:t>
            </a:r>
            <a:r>
              <a:rPr lang="ru-RU" sz="4400" dirty="0" smtClean="0"/>
              <a:t>(М. Пришвин)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71377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5" y="201542"/>
            <a:ext cx="11403842" cy="6656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1. Расставьте знаки препинания: укажите цифру(-ы), на месте которой(-ых) в предложении должна(-ы) стоять запятая(-</a:t>
            </a:r>
            <a:r>
              <a:rPr lang="ru-RU" sz="4000" dirty="0" err="1" smtClean="0"/>
              <a:t>ые</a:t>
            </a:r>
            <a:r>
              <a:rPr lang="ru-RU" sz="4000" dirty="0" smtClean="0"/>
              <a:t>). </a:t>
            </a:r>
          </a:p>
          <a:p>
            <a:endParaRPr lang="ru-RU" sz="4000" dirty="0" smtClean="0"/>
          </a:p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Живя у Раевских в Крыму (1) Пушкин увлекся произведениями Байрона (2) влияние которого на Пушкина впоследствии (3) постепенно угасает (4) и окончательно преодолевается в «Евгении Онегине».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05927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051" y="269780"/>
            <a:ext cx="11485728" cy="6349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2. Расставьте знаки препинания: укажите цифру(-ы), на месте которой(-ых) в предложении должна(-ы) стоять запятая(-</a:t>
            </a:r>
            <a:r>
              <a:rPr lang="ru-RU" sz="4000" dirty="0" err="1" smtClean="0"/>
              <a:t>ые</a:t>
            </a:r>
            <a:r>
              <a:rPr lang="ru-RU" sz="4000" dirty="0" smtClean="0"/>
              <a:t>). </a:t>
            </a:r>
          </a:p>
          <a:p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Ощущение героизма русских воинов и смертельной тоски на картине Васнецова «После побоища Игоря </a:t>
            </a:r>
            <a:r>
              <a:rPr lang="ru-RU" sz="4000" dirty="0" err="1" smtClean="0"/>
              <a:t>Святославича</a:t>
            </a:r>
            <a:r>
              <a:rPr lang="ru-RU" sz="4000" dirty="0" smtClean="0"/>
              <a:t> с половцами» усиливается изображением широкого поля (1) среди густой травы (2) которого (3) видны поникшие полевые колокольчики и смятые васильки.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94256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528" y="433553"/>
            <a:ext cx="11199125" cy="5899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3. Расставьте знаки препинания: укажите цифру(-ы), на месте которой(-ых) в предложении должна(-ы) стоять запятая(-</a:t>
            </a:r>
            <a:r>
              <a:rPr lang="ru-RU" sz="4000" dirty="0" err="1"/>
              <a:t>ые</a:t>
            </a:r>
            <a:r>
              <a:rPr lang="ru-RU" sz="4000" dirty="0"/>
              <a:t>). 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«Папоротники в лесу» И.И. Шишкина исполнены с лёгкой живописной непринуждённостью (1) и свободой (2) в основе которой (3) лежит абсолютное знание художником всех форм растительного мира (4) поражающего своим разнообразием. </a:t>
            </a:r>
          </a:p>
        </p:txBody>
      </p:sp>
    </p:spTree>
    <p:extLst>
      <p:ext uri="{BB962C8B-B14F-4D97-AF65-F5344CB8AC3E}">
        <p14:creationId xmlns:p14="http://schemas.microsoft.com/office/powerpoint/2010/main" val="76236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Алгоритм выполнения задания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290" y="1325563"/>
            <a:ext cx="11581262" cy="51571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 Прочитайте внимательно задание и предложение, выделите грамматические основы.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Найдите главное предложение и определите, каким образом связаны с ним придаточное/</a:t>
            </a:r>
            <a:r>
              <a:rPr lang="ru-RU" dirty="0" err="1" smtClean="0"/>
              <a:t>ые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Если СПП с одним придаточным предложением, необходимо поставить запятую на границе предложений.</a:t>
            </a:r>
          </a:p>
          <a:p>
            <a:endParaRPr lang="ru-RU" dirty="0" smtClean="0"/>
          </a:p>
          <a:p>
            <a:r>
              <a:rPr lang="ru-RU" dirty="0" smtClean="0"/>
              <a:t>Если придаточная стоит до или после главной части, то необходима одна запятая.</a:t>
            </a:r>
          </a:p>
          <a:p>
            <a:endParaRPr lang="ru-RU" dirty="0" smtClean="0"/>
          </a:p>
          <a:p>
            <a:r>
              <a:rPr lang="ru-RU" dirty="0" smtClean="0"/>
              <a:t>Если придаточная часть "разрывает" главное предложение, то необходимо поставить две запятые.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774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345" y="297075"/>
            <a:ext cx="11376547" cy="6376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dirty="0" smtClean="0"/>
              <a:t>4. Расставьте знаки препинания: укажите цифру(-ы), на месте которой(-ых) в предложении должна(-ы) стоять запятая(-</a:t>
            </a:r>
            <a:r>
              <a:rPr lang="ru-RU" sz="4400" dirty="0" err="1" smtClean="0"/>
              <a:t>ые</a:t>
            </a:r>
            <a:r>
              <a:rPr lang="ru-RU" sz="4400" dirty="0" smtClean="0"/>
              <a:t>). </a:t>
            </a:r>
          </a:p>
          <a:p>
            <a:endParaRPr lang="ru-RU" sz="4400" dirty="0" smtClean="0"/>
          </a:p>
          <a:p>
            <a:pPr marL="0" indent="0">
              <a:buNone/>
            </a:pPr>
            <a:r>
              <a:rPr lang="ru-RU" sz="4400" dirty="0" smtClean="0"/>
              <a:t>30 октября 1855 года родился Николай Иванович </a:t>
            </a:r>
            <a:r>
              <a:rPr lang="ru-RU" sz="4400" dirty="0" err="1" smtClean="0"/>
              <a:t>Поздеев</a:t>
            </a:r>
            <a:r>
              <a:rPr lang="ru-RU" sz="4400" dirty="0" smtClean="0"/>
              <a:t> — один из самых ярких архитекторов Ярославля (1) творения которого (2) известны каждому жителю города (3) и вызывают восхищение всякого (4) кто оказывается там впервые.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38021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289" y="256132"/>
            <a:ext cx="11417490" cy="6281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/>
              <a:t>5. Расставьте знаки препинания: укажите все цифры, на месте которых в предложении должны стоять запятые. 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>Во время южной ссылки Пушкин служил в Кишинёве под начальством генерала </a:t>
            </a:r>
            <a:r>
              <a:rPr lang="ru-RU" sz="4800" dirty="0" err="1"/>
              <a:t>Инзова</a:t>
            </a:r>
            <a:r>
              <a:rPr lang="ru-RU" sz="4800" dirty="0"/>
              <a:t> (1) в гостеприимном доме (2) которого (3) жил орёл (4) прикованный к крыльцу длинной цепью. </a:t>
            </a:r>
          </a:p>
        </p:txBody>
      </p:sp>
    </p:spTree>
    <p:extLst>
      <p:ext uri="{BB962C8B-B14F-4D97-AF65-F5344CB8AC3E}">
        <p14:creationId xmlns:p14="http://schemas.microsoft.com/office/powerpoint/2010/main" val="4074704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346" y="160596"/>
            <a:ext cx="11431137" cy="669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/>
              <a:t>6. Расставьте знаки препинания: укажите все цифры, на месте которых в предложении должны стоять запятые. 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>Дуэль, представляющая целостное театральное действо (1) цель (2) которого (3) — жертвоприношение ради чести (4) обладает жёстким сценарием. </a:t>
            </a:r>
          </a:p>
        </p:txBody>
      </p:sp>
    </p:spTree>
    <p:extLst>
      <p:ext uri="{BB962C8B-B14F-4D97-AF65-F5344CB8AC3E}">
        <p14:creationId xmlns:p14="http://schemas.microsoft.com/office/powerpoint/2010/main" val="315969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Алгоритм выполнения задания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642" y="1156885"/>
            <a:ext cx="11608558" cy="5407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4. Если в СПП больше одного придаточного предложения, то лучше нарисовать схему, чтобы точно узнать тип подчинения (однородное, последовательное или параллельное). От этого зависит количество запятых.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 забывайте о том, что придаточные предложения тоже могут быть однородными, могут быть связаны союзом или нет.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5. В соответствии с правилами расставьте запятые и проверьте еще раз схему предложения.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232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552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Формулировка задания 19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288" y="1266066"/>
            <a:ext cx="11608560" cy="53258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Расставьте знаки препинания: укажите все цифры, на месте которых в предложении должны стоять запятые.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sz="4000" dirty="0" smtClean="0"/>
              <a:t>Если (1) мне хотя бы в малой доле (2) удалось передать читателю представление о прекрасной сущности писательского труда (3) то я буду считать (4) что выполнил свой долг перед литературой.</a:t>
            </a:r>
          </a:p>
          <a:p>
            <a:pPr marL="0" indent="0" algn="r">
              <a:buNone/>
            </a:pPr>
            <a:r>
              <a:rPr lang="ru-RU" dirty="0" smtClean="0"/>
              <a:t>(К.Г. Паустовский)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358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471" y="28323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Знаки препинания в СПП с одним придаточным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30090"/>
            <a:ext cx="12192000" cy="467071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dirty="0" smtClean="0"/>
              <a:t>Количество запятых в СПП с одним придаточным зависит от местоположения придаточной части!!</a:t>
            </a:r>
          </a:p>
          <a:p>
            <a:pPr marL="0" indent="0">
              <a:buNone/>
            </a:pPr>
            <a:r>
              <a:rPr lang="ru-RU" sz="3600" dirty="0" smtClean="0">
                <a:effectLst/>
              </a:rPr>
              <a:t>1) Придаточное предложение может стоять </a:t>
            </a:r>
            <a:r>
              <a:rPr lang="ru-RU" sz="3600" b="1" dirty="0" smtClean="0">
                <a:effectLst/>
              </a:rPr>
              <a:t>ПОСЛЕ</a:t>
            </a:r>
            <a:r>
              <a:rPr lang="ru-RU" sz="3600" dirty="0" smtClean="0">
                <a:effectLst/>
              </a:rPr>
              <a:t> главного.</a:t>
            </a:r>
          </a:p>
          <a:p>
            <a:pPr marL="0" indent="0">
              <a:buNone/>
            </a:pPr>
            <a:r>
              <a:rPr lang="ru-RU" sz="3600" dirty="0" smtClean="0">
                <a:effectLst/>
              </a:rPr>
              <a:t>[   ], (   )</a:t>
            </a:r>
          </a:p>
          <a:p>
            <a:pPr marL="0" indent="0">
              <a:buNone/>
            </a:pPr>
            <a:r>
              <a:rPr lang="ru-RU" sz="3600" i="1" dirty="0" smtClean="0">
                <a:effectLst/>
              </a:rPr>
              <a:t>Природа находилась еще в том состоянии покоя, </a:t>
            </a:r>
          </a:p>
          <a:p>
            <a:pPr marL="0" indent="0">
              <a:buNone/>
            </a:pPr>
            <a:r>
              <a:rPr lang="ru-RU" sz="3600" i="1" dirty="0" smtClean="0">
                <a:effectLst/>
              </a:rPr>
              <a:t>когда все дремлет и наслаждается предрассветным отдыхом </a:t>
            </a:r>
          </a:p>
          <a:p>
            <a:pPr marL="0" indent="0" algn="r">
              <a:buNone/>
            </a:pPr>
            <a:r>
              <a:rPr lang="ru-RU" sz="3600" i="1" dirty="0" smtClean="0">
                <a:effectLst/>
              </a:rPr>
              <a:t>(В. Арсеньев).</a:t>
            </a:r>
            <a:br>
              <a:rPr lang="ru-RU" sz="3600" i="1" dirty="0" smtClean="0">
                <a:effectLst/>
              </a:rPr>
            </a:br>
            <a:endParaRPr lang="ru-RU" sz="36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944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471" y="28323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Знаки препинания в СПП с одним придаточным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640" y="1757386"/>
            <a:ext cx="11581263" cy="467071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i="1" dirty="0" smtClean="0"/>
              <a:t>Количество запятых в СПП с одним придаточным зависит от местоположения придаточной части!!</a:t>
            </a:r>
          </a:p>
          <a:p>
            <a:pPr marL="0" indent="0">
              <a:buNone/>
            </a:pPr>
            <a:r>
              <a:rPr lang="ru-RU" sz="4000" dirty="0" smtClean="0">
                <a:effectLst/>
              </a:rPr>
              <a:t>2) Придаточное предложение может стоять </a:t>
            </a:r>
            <a:r>
              <a:rPr lang="ru-RU" sz="4000" b="1" dirty="0" smtClean="0">
                <a:effectLst/>
              </a:rPr>
              <a:t>ПЕРЕД</a:t>
            </a:r>
            <a:r>
              <a:rPr lang="ru-RU" sz="4000" dirty="0" smtClean="0">
                <a:effectLst/>
              </a:rPr>
              <a:t> главным.</a:t>
            </a:r>
          </a:p>
          <a:p>
            <a:pPr marL="0" indent="0">
              <a:buNone/>
            </a:pPr>
            <a:r>
              <a:rPr lang="ru-RU" sz="4000" dirty="0" smtClean="0">
                <a:effectLst/>
              </a:rPr>
              <a:t>(   ), [   ]</a:t>
            </a:r>
          </a:p>
          <a:p>
            <a:pPr marL="0" indent="0">
              <a:buNone/>
            </a:pPr>
            <a:r>
              <a:rPr lang="ru-RU" sz="4000" i="1" dirty="0" smtClean="0">
                <a:effectLst/>
              </a:rPr>
              <a:t>Пока наездники о чем-то говорили, обе лошади шли некоторое время рядом.</a:t>
            </a:r>
          </a:p>
          <a:p>
            <a:pPr marL="0" indent="0" algn="r">
              <a:buNone/>
            </a:pPr>
            <a:r>
              <a:rPr lang="ru-RU" sz="4000" i="1" dirty="0" smtClean="0">
                <a:effectLst/>
              </a:rPr>
              <a:t>(А. Куприн)</a:t>
            </a:r>
            <a:br>
              <a:rPr lang="ru-RU" sz="4000" i="1" dirty="0" smtClean="0">
                <a:effectLst/>
              </a:rPr>
            </a:br>
            <a:endParaRPr lang="ru-RU" sz="40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76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471" y="28323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Знаки препинания в СПП с одним придаточным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640" y="1757386"/>
            <a:ext cx="11581263" cy="510061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i="1" dirty="0" smtClean="0"/>
              <a:t>Количество запятых в СПП с одним придаточным зависит от местоположения придаточной части!!</a:t>
            </a:r>
          </a:p>
          <a:p>
            <a:pPr marL="0" indent="0">
              <a:buNone/>
            </a:pPr>
            <a:r>
              <a:rPr lang="ru-RU" sz="4000" dirty="0" smtClean="0">
                <a:effectLst/>
              </a:rPr>
              <a:t>3) Придаточное предложение может </a:t>
            </a:r>
            <a:r>
              <a:rPr lang="ru-RU" sz="4000" b="1" dirty="0" smtClean="0">
                <a:effectLst/>
              </a:rPr>
              <a:t>РАЗРЫВАТЬ</a:t>
            </a:r>
            <a:r>
              <a:rPr lang="ru-RU" sz="4000" dirty="0" smtClean="0">
                <a:effectLst/>
              </a:rPr>
              <a:t> главное.</a:t>
            </a:r>
          </a:p>
          <a:p>
            <a:pPr marL="0" indent="0">
              <a:buNone/>
            </a:pPr>
            <a:r>
              <a:rPr lang="ru-RU" sz="4000" dirty="0" smtClean="0">
                <a:effectLst/>
              </a:rPr>
              <a:t>[  ,(   ),  ]</a:t>
            </a:r>
          </a:p>
          <a:p>
            <a:pPr marL="0" indent="0">
              <a:buNone/>
            </a:pPr>
            <a:endParaRPr lang="ru-RU" sz="4000" dirty="0" smtClean="0">
              <a:effectLst/>
            </a:endParaRPr>
          </a:p>
          <a:p>
            <a:pPr marL="0" indent="0">
              <a:buNone/>
            </a:pPr>
            <a:r>
              <a:rPr lang="ru-RU" sz="4000" i="1" dirty="0" smtClean="0">
                <a:effectLst/>
              </a:rPr>
              <a:t>Лошади хорошо знали, что сейчас будут засыпать овес, и от нетерпения негромко покряхтывали у решеток. </a:t>
            </a:r>
          </a:p>
          <a:p>
            <a:pPr marL="0" indent="0" algn="r">
              <a:buNone/>
            </a:pPr>
            <a:r>
              <a:rPr lang="ru-RU" sz="4000" i="1" dirty="0" smtClean="0">
                <a:effectLst/>
              </a:rPr>
              <a:t>(А. Куприн)</a:t>
            </a:r>
            <a:endParaRPr lang="ru-RU" sz="4000" dirty="0" smtClean="0">
              <a:effectLst/>
            </a:endParaRPr>
          </a:p>
          <a:p>
            <a:pPr marL="0" indent="0">
              <a:buNone/>
            </a:pPr>
            <a:r>
              <a:rPr lang="ru-RU" i="1" dirty="0" smtClean="0">
                <a:effectLst/>
              </a:rPr>
              <a:t/>
            </a:r>
            <a:br>
              <a:rPr lang="ru-RU" i="1" dirty="0" smtClean="0">
                <a:effectLst/>
              </a:rPr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359702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3637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 СПП главное и придаточное предложения могут быть связаны как </a:t>
            </a:r>
            <a:r>
              <a:rPr lang="ru-RU" b="1" dirty="0" smtClean="0"/>
              <a:t>СОЮЗОМ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>так и </a:t>
            </a:r>
            <a:r>
              <a:rPr lang="ru-RU" b="1" dirty="0" smtClean="0"/>
              <a:t>СОЮЗНЫМ словом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994" y="2112227"/>
            <a:ext cx="11417490" cy="4616119"/>
          </a:xfrm>
        </p:spPr>
        <p:txBody>
          <a:bodyPr/>
          <a:lstStyle/>
          <a:p>
            <a:r>
              <a:rPr lang="ru-RU" dirty="0" smtClean="0"/>
              <a:t>Запятая НЕ ВСЕГДА ставится перед союзом, союзу или союзному слову могут предшествовать другие слова. Чаще всего это касается СПП с придаточным определительным.</a:t>
            </a:r>
          </a:p>
          <a:p>
            <a:pPr marL="0" indent="0">
              <a:buNone/>
            </a:pPr>
            <a:r>
              <a:rPr lang="ru-RU" b="1" dirty="0" smtClean="0"/>
              <a:t>Примеры:</a:t>
            </a:r>
          </a:p>
          <a:p>
            <a:r>
              <a:rPr lang="ru-RU" dirty="0" smtClean="0"/>
              <a:t>Две обозначенные в траве колеи вели к полосатому шлагбауму, около которого прохаживался часовой в голубой форме. (С. Ястребов)</a:t>
            </a:r>
          </a:p>
          <a:p>
            <a:r>
              <a:rPr lang="ru-RU" dirty="0" smtClean="0"/>
              <a:t>Самым заметным сооружением в местечке была древняя церковь, купола которой были видны издалёка. (В. Быков)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269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5" y="310722"/>
            <a:ext cx="11526672" cy="6212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Если перед подчинительными союзами в СПП стоят усилительно-ограничительные слова (частицы, союзы или их сочетания, вводные слова) </a:t>
            </a:r>
            <a:r>
              <a:rPr lang="ru-RU" sz="3200" b="1" dirty="0" smtClean="0"/>
              <a:t>особенно, даже, в частности, в том числе, в особенности, а именно, а также, как раз, лишь, исключительно, только</a:t>
            </a:r>
            <a:r>
              <a:rPr lang="ru-RU" dirty="0" smtClean="0"/>
              <a:t>, </a:t>
            </a:r>
          </a:p>
          <a:p>
            <a:pPr marL="0" indent="0">
              <a:buNone/>
            </a:pPr>
            <a:r>
              <a:rPr lang="ru-RU" dirty="0" smtClean="0"/>
              <a:t>то между союзами и этими словами запятая не ставится.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Примеры:</a:t>
            </a:r>
          </a:p>
          <a:p>
            <a:r>
              <a:rPr lang="ru-RU" dirty="0" smtClean="0"/>
              <a:t>Некоторые голоса слышны хорошо, особенно когда там говорят сердито. (Ю. Трифонов)</a:t>
            </a:r>
          </a:p>
          <a:p>
            <a:r>
              <a:rPr lang="ru-RU" dirty="0" smtClean="0"/>
              <a:t>Человек, как правило, остро реагирует на хамство, даже если оно обличено в корректную форму. (И. </a:t>
            </a:r>
            <a:r>
              <a:rPr lang="ru-RU" dirty="0" err="1" smtClean="0"/>
              <a:t>Грекова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Шахматные баталии приобретают смысл и интерес, лишь когда силы партнеров примерно одинаковы. (Д. Саврасов)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361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1280</Words>
  <Application>Microsoft Office PowerPoint</Application>
  <PresentationFormat>Широкоэкранный</PresentationFormat>
  <Paragraphs>116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19 задание </vt:lpstr>
      <vt:lpstr>Алгоритм выполнения задания 19</vt:lpstr>
      <vt:lpstr>Алгоритм выполнения задания 19</vt:lpstr>
      <vt:lpstr>Формулировка задания 19 ЕГЭ</vt:lpstr>
      <vt:lpstr>Знаки препинания в СПП с одним придаточным</vt:lpstr>
      <vt:lpstr>Знаки препинания в СПП с одним придаточным</vt:lpstr>
      <vt:lpstr>Знаки препинания в СПП с одним придаточным</vt:lpstr>
      <vt:lpstr>В СПП главное и придаточное предложения могут быть связаны как СОЮЗОМ,  так и СОЮЗНЫМ словом.</vt:lpstr>
      <vt:lpstr>Презентация PowerPoint</vt:lpstr>
      <vt:lpstr> Запятая при сложных союзах</vt:lpstr>
      <vt:lpstr>Презентация PowerPoint</vt:lpstr>
      <vt:lpstr>Знаки препинания в СПП с несколькими придаточными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 задание </dc:title>
  <dc:creator>user</dc:creator>
  <cp:lastModifiedBy>user</cp:lastModifiedBy>
  <cp:revision>11</cp:revision>
  <dcterms:created xsi:type="dcterms:W3CDTF">2022-01-12T14:29:58Z</dcterms:created>
  <dcterms:modified xsi:type="dcterms:W3CDTF">2022-01-13T07:07:40Z</dcterms:modified>
</cp:coreProperties>
</file>