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_rels/presentation.xml.rels" ContentType="application/vnd.openxmlformats-package.relationships+xml"/>
  <Override PartName="/ppt/media/image11.jpeg" ContentType="image/jpeg"/>
  <Override PartName="/ppt/media/image14.png" ContentType="image/png"/>
  <Override PartName="/ppt/media/image4.jpeg" ContentType="image/jpeg"/>
  <Override PartName="/ppt/media/image8.jpeg" ContentType="image/jpeg"/>
  <Override PartName="/ppt/media/image13.png" ContentType="image/png"/>
  <Override PartName="/ppt/media/image5.jpeg" ContentType="image/jpeg"/>
  <Override PartName="/ppt/media/image12.png" ContentType="image/png"/>
  <Override PartName="/ppt/media/image9.jpeg" ContentType="image/jpeg"/>
  <Override PartName="/ppt/media/image2.png" ContentType="image/png"/>
  <Override PartName="/ppt/media/image6.jpeg" ContentType="image/jpeg"/>
  <Override PartName="/ppt/media/image10.jpeg" ContentType="image/jpeg"/>
  <Override PartName="/ppt/media/image3.jpeg" ContentType="image/jpeg"/>
  <Override PartName="/ppt/media/image1.png" ContentType="image/png"/>
  <Override PartName="/ppt/media/image7.jpeg" ContentType="image/jpeg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bIns="0" lIns="0" rIns="0" tIns="0" wrap="none"/>
          <a:p>
            <a:r>
              <a:rPr lang="ru-RU"/>
              <a:t>Для правки формата примечаний щелкните мышью</a:t>
            </a:r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bIns="0" lIns="0" rIns="0" tIns="0" wrap="none"/>
          <a:p>
            <a:r>
              <a:rPr lang="ru-RU"/>
              <a:t>&lt;заголовок&gt;</a:t>
            </a:r>
            <a:endParaRPr/>
          </a:p>
        </p:txBody>
      </p:sp>
      <p:sp>
        <p:nvSpPr>
          <p:cNvPr id="38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bIns="0" lIns="0" rIns="0" tIns="0" wrap="none"/>
          <a:p>
            <a:pPr algn="r"/>
            <a:r>
              <a:rPr lang="ru-RU"/>
              <a:t>&lt;дата/время&gt;</a:t>
            </a:r>
            <a:endParaRPr/>
          </a:p>
        </p:txBody>
      </p:sp>
      <p:sp>
        <p:nvSpPr>
          <p:cNvPr id="39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anchor="b" bIns="0" lIns="0" rIns="0" tIns="0" wrap="none"/>
          <a:p>
            <a:r>
              <a:rPr lang="ru-RU"/>
              <a:t>&lt;нижний колонтитул&gt;</a:t>
            </a:r>
            <a:endParaRPr/>
          </a:p>
        </p:txBody>
      </p:sp>
      <p:sp>
        <p:nvSpPr>
          <p:cNvPr id="40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anchor="b" bIns="0" lIns="0" rIns="0" tIns="0" wrap="none"/>
          <a:p>
            <a:pPr algn="r"/>
            <a:fld id="{9F45E165-5E17-4EA4-9083-9935582B3F9A}" type="slidenum">
              <a:rPr lang="ru-RU"/>
              <a:t>&lt;номер&gt;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bIns="0" lIns="0" rIns="0" tIns="0"/>
          <a:p>
            <a:endParaRPr/>
          </a:p>
        </p:txBody>
      </p:sp>
      <p:sp>
        <p:nvSpPr>
          <p:cNvPr id="84" name="CustomShape 2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fld id="{8892DC5E-95F0-4655-BBFB-84C01DF898B6}" type="slidenum">
              <a:rPr lang="ru-RU" sz="1200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34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492520" y="3681360"/>
            <a:ext cx="2377440" cy="1896840"/>
          </a:xfrm>
          <a:prstGeom prst="rect">
            <a:avLst/>
          </a:prstGeom>
          <a:ln>
            <a:noFill/>
          </a:ln>
        </p:spPr>
      </p:pic>
      <p:pic>
        <p:nvPicPr>
          <p:cNvPr descr="" id="35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276200" y="3681360"/>
            <a:ext cx="2377440" cy="18968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ru-RU"/>
              <a:t>Для правки текста заголовка щелкните мышью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jpeg"/><Relationship Id="rId3" Type="http://schemas.openxmlformats.org/officeDocument/2006/relationships/image" Target="../media/image5.jpeg"/><Relationship Id="rId4" Type="http://schemas.openxmlformats.org/officeDocument/2006/relationships/image" Target="../media/image6.jpeg"/><Relationship Id="rId5" Type="http://schemas.openxmlformats.org/officeDocument/2006/relationships/image" Target="../media/image7.jpeg"/><Relationship Id="rId6" Type="http://schemas.openxmlformats.org/officeDocument/2006/relationships/image" Target="../media/image8.jpeg"/><Relationship Id="rId7" Type="http://schemas.openxmlformats.org/officeDocument/2006/relationships/image" Target="../media/image9.jpeg"/><Relationship Id="rId8" Type="http://schemas.openxmlformats.org/officeDocument/2006/relationships/image" Target="../media/image10.jpeg"/><Relationship Id="rId9" Type="http://schemas.openxmlformats.org/officeDocument/2006/relationships/image" Target="../media/image11.jpeg"/><Relationship Id="rId10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107640" y="692640"/>
            <a:ext cx="9035640" cy="48448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b="1" lang="ru-RU" sz="7200">
                <a:solidFill>
                  <a:srgbClr val="ff0000"/>
                </a:solidFill>
                <a:latin typeface="Bradley Hand ITC"/>
              </a:rPr>
              <a:t>In all weathers </a:t>
            </a:r>
            <a:endParaRPr/>
          </a:p>
          <a:p>
            <a:pPr algn="ctr">
              <a:lnSpc>
                <a:spcPct val="100000"/>
              </a:lnSpc>
            </a:pPr>
            <a:r>
              <a:rPr lang="ru-RU" sz="6000">
                <a:solidFill>
                  <a:srgbClr val="0d79ca"/>
                </a:solidFill>
                <a:latin typeface="Bradley Hand ITC"/>
              </a:rPr>
              <a:t>Module 7a</a:t>
            </a:r>
            <a:endParaRPr/>
          </a:p>
          <a:p>
            <a:pPr algn="ctr">
              <a:lnSpc>
                <a:spcPct val="100000"/>
              </a:lnSpc>
            </a:pPr>
            <a:r>
              <a:rPr lang="ru-RU" sz="6000">
                <a:solidFill>
                  <a:srgbClr val="0d79ca"/>
                </a:solidFill>
                <a:latin typeface="Bradley Hand ITC"/>
              </a:rPr>
              <a:t>Записать незнакомые слова в словарик</a:t>
            </a:r>
            <a:endParaRPr/>
          </a:p>
          <a:p>
            <a:pPr algn="ctr">
              <a:lnSpc>
                <a:spcPct val="100000"/>
              </a:lnSpc>
            </a:pPr>
            <a:r>
              <a:rPr lang="ru-RU" sz="6000">
                <a:solidFill>
                  <a:srgbClr val="0d79ca"/>
                </a:solidFill>
                <a:latin typeface="Bradley Hand ITC"/>
              </a:rPr>
              <a:t>Сделать упражнения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42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44720" y="3576960"/>
            <a:ext cx="1551960" cy="1428120"/>
          </a:xfrm>
          <a:prstGeom prst="rect">
            <a:avLst/>
          </a:prstGeom>
          <a:ln>
            <a:noFill/>
          </a:ln>
        </p:spPr>
      </p:pic>
      <p:pic>
        <p:nvPicPr>
          <p:cNvPr descr="" id="43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5072040" y="5072040"/>
            <a:ext cx="2513880" cy="1428120"/>
          </a:xfrm>
          <a:prstGeom prst="rect">
            <a:avLst/>
          </a:prstGeom>
          <a:ln>
            <a:noFill/>
          </a:ln>
        </p:spPr>
      </p:pic>
      <p:pic>
        <p:nvPicPr>
          <p:cNvPr descr="" id="44" name="Picture 8"/>
          <p:cNvPicPr/>
          <p:nvPr/>
        </p:nvPicPr>
        <p:blipFill>
          <a:blip r:embed="rId3"/>
          <a:stretch>
            <a:fillRect/>
          </a:stretch>
        </p:blipFill>
        <p:spPr>
          <a:xfrm>
            <a:off x="5286240" y="2214720"/>
            <a:ext cx="1875600" cy="1428120"/>
          </a:xfrm>
          <a:prstGeom prst="rect">
            <a:avLst/>
          </a:prstGeom>
          <a:ln>
            <a:noFill/>
          </a:ln>
        </p:spPr>
      </p:pic>
      <p:pic>
        <p:nvPicPr>
          <p:cNvPr descr="" id="45" name="Picture 10"/>
          <p:cNvPicPr/>
          <p:nvPr/>
        </p:nvPicPr>
        <p:blipFill>
          <a:blip r:embed="rId4"/>
          <a:stretch>
            <a:fillRect/>
          </a:stretch>
        </p:blipFill>
        <p:spPr>
          <a:xfrm>
            <a:off x="746640" y="5232240"/>
            <a:ext cx="2628360" cy="1428120"/>
          </a:xfrm>
          <a:prstGeom prst="rect">
            <a:avLst/>
          </a:prstGeom>
          <a:ln>
            <a:noFill/>
          </a:ln>
        </p:spPr>
      </p:pic>
      <p:pic>
        <p:nvPicPr>
          <p:cNvPr descr="" id="46" name="Picture 12"/>
          <p:cNvPicPr/>
          <p:nvPr/>
        </p:nvPicPr>
        <p:blipFill>
          <a:blip r:embed="rId5"/>
          <a:stretch>
            <a:fillRect/>
          </a:stretch>
        </p:blipFill>
        <p:spPr>
          <a:xfrm>
            <a:off x="428760" y="1143000"/>
            <a:ext cx="1428120" cy="1428120"/>
          </a:xfrm>
          <a:prstGeom prst="rect">
            <a:avLst/>
          </a:prstGeom>
          <a:ln>
            <a:noFill/>
          </a:ln>
        </p:spPr>
      </p:pic>
      <p:pic>
        <p:nvPicPr>
          <p:cNvPr descr="" id="47" name="Picture 14"/>
          <p:cNvPicPr/>
          <p:nvPr/>
        </p:nvPicPr>
        <p:blipFill>
          <a:blip r:embed="rId6"/>
          <a:stretch>
            <a:fillRect/>
          </a:stretch>
        </p:blipFill>
        <p:spPr>
          <a:xfrm>
            <a:off x="6711120" y="642960"/>
            <a:ext cx="1732680" cy="1428120"/>
          </a:xfrm>
          <a:prstGeom prst="rect">
            <a:avLst/>
          </a:prstGeom>
          <a:ln>
            <a:noFill/>
          </a:ln>
        </p:spPr>
      </p:pic>
      <p:pic>
        <p:nvPicPr>
          <p:cNvPr descr="" id="48" name="Picture 16"/>
          <p:cNvPicPr/>
          <p:nvPr/>
        </p:nvPicPr>
        <p:blipFill>
          <a:blip r:embed="rId7"/>
          <a:stretch>
            <a:fillRect/>
          </a:stretch>
        </p:blipFill>
        <p:spPr>
          <a:xfrm>
            <a:off x="6929280" y="3286080"/>
            <a:ext cx="1723320" cy="1428120"/>
          </a:xfrm>
          <a:prstGeom prst="rect">
            <a:avLst/>
          </a:prstGeom>
          <a:ln>
            <a:noFill/>
          </a:ln>
        </p:spPr>
      </p:pic>
      <p:pic>
        <p:nvPicPr>
          <p:cNvPr descr="" id="49" name="Picture 18"/>
          <p:cNvPicPr/>
          <p:nvPr/>
        </p:nvPicPr>
        <p:blipFill>
          <a:blip r:embed="rId8"/>
          <a:stretch>
            <a:fillRect/>
          </a:stretch>
        </p:blipFill>
        <p:spPr>
          <a:xfrm>
            <a:off x="1475640" y="2349000"/>
            <a:ext cx="1847160" cy="1428120"/>
          </a:xfrm>
          <a:prstGeom prst="rect">
            <a:avLst/>
          </a:prstGeom>
          <a:ln>
            <a:noFill/>
          </a:ln>
        </p:spPr>
      </p:pic>
      <p:sp>
        <p:nvSpPr>
          <p:cNvPr id="50" name="CustomShape 1"/>
          <p:cNvSpPr/>
          <p:nvPr/>
        </p:nvSpPr>
        <p:spPr>
          <a:xfrm>
            <a:off x="1609920" y="928800"/>
            <a:ext cx="1511280" cy="8215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 algn="ctr">
              <a:lnSpc>
                <a:spcPct val="100000"/>
              </a:lnSpc>
            </a:pPr>
            <a:r>
              <a:rPr b="1" lang="ru-RU" sz="2400">
                <a:solidFill>
                  <a:srgbClr val="c00000"/>
                </a:solidFill>
                <a:latin typeface="Calibri"/>
              </a:rPr>
              <a:t>The sun is shining.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ru-RU" sz="2400">
                <a:solidFill>
                  <a:srgbClr val="c00000"/>
                </a:solidFill>
                <a:latin typeface="Calibri"/>
              </a:rPr>
              <a:t>It’s sunny.</a:t>
            </a:r>
            <a:endParaRPr/>
          </a:p>
        </p:txBody>
      </p:sp>
      <p:sp>
        <p:nvSpPr>
          <p:cNvPr id="51" name="CustomShape 2"/>
          <p:cNvSpPr/>
          <p:nvPr/>
        </p:nvSpPr>
        <p:spPr>
          <a:xfrm>
            <a:off x="2578320" y="2071800"/>
            <a:ext cx="1430280" cy="45576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 algn="ctr">
              <a:lnSpc>
                <a:spcPct val="100000"/>
              </a:lnSpc>
            </a:pPr>
            <a:r>
              <a:rPr b="1" lang="ru-RU" sz="2400">
                <a:solidFill>
                  <a:srgbClr val="c00000"/>
                </a:solidFill>
                <a:latin typeface="Calibri"/>
              </a:rPr>
              <a:t>It’s partly cloudy.</a:t>
            </a:r>
            <a:endParaRPr/>
          </a:p>
        </p:txBody>
      </p:sp>
      <p:sp>
        <p:nvSpPr>
          <p:cNvPr id="52" name="CustomShape 3"/>
          <p:cNvSpPr/>
          <p:nvPr/>
        </p:nvSpPr>
        <p:spPr>
          <a:xfrm>
            <a:off x="1888200" y="3857760"/>
            <a:ext cx="959400" cy="45576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 algn="ctr">
              <a:lnSpc>
                <a:spcPct val="100000"/>
              </a:lnSpc>
            </a:pPr>
            <a:r>
              <a:rPr b="1" lang="ru-RU" sz="2400">
                <a:solidFill>
                  <a:srgbClr val="c00000"/>
                </a:solidFill>
                <a:latin typeface="Calibri"/>
              </a:rPr>
              <a:t>It’s cloudy.</a:t>
            </a:r>
            <a:endParaRPr/>
          </a:p>
        </p:txBody>
      </p:sp>
      <p:sp>
        <p:nvSpPr>
          <p:cNvPr id="53" name="CustomShape 4"/>
          <p:cNvSpPr/>
          <p:nvPr/>
        </p:nvSpPr>
        <p:spPr>
          <a:xfrm>
            <a:off x="2876040" y="4857840"/>
            <a:ext cx="1825200" cy="8215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ru-RU" sz="2400">
                <a:solidFill>
                  <a:srgbClr val="c00000"/>
                </a:solidFill>
                <a:latin typeface="Calibri"/>
              </a:rPr>
              <a:t>There’re heavy clouds.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ru-RU" sz="2400">
                <a:solidFill>
                  <a:srgbClr val="c00000"/>
                </a:solidFill>
                <a:latin typeface="Calibri"/>
              </a:rPr>
              <a:t>It’s overcast</a:t>
            </a:r>
            <a:r>
              <a:rPr b="1" lang="ru-RU" sz="2400">
                <a:solidFill>
                  <a:srgbClr val="000000"/>
                </a:solidFill>
                <a:latin typeface="Calibri"/>
              </a:rPr>
              <a:t>.</a:t>
            </a:r>
            <a:endParaRPr/>
          </a:p>
        </p:txBody>
      </p:sp>
      <p:sp>
        <p:nvSpPr>
          <p:cNvPr id="54" name="CustomShape 5"/>
          <p:cNvSpPr/>
          <p:nvPr/>
        </p:nvSpPr>
        <p:spPr>
          <a:xfrm>
            <a:off x="7471440" y="1928880"/>
            <a:ext cx="973080" cy="45576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ru-RU" sz="2400">
                <a:solidFill>
                  <a:srgbClr val="c00000"/>
                </a:solidFill>
                <a:latin typeface="Calibri"/>
              </a:rPr>
              <a:t>It’s hailing.</a:t>
            </a:r>
            <a:endParaRPr/>
          </a:p>
        </p:txBody>
      </p:sp>
      <p:sp>
        <p:nvSpPr>
          <p:cNvPr id="55" name="CustomShape 6"/>
          <p:cNvSpPr/>
          <p:nvPr/>
        </p:nvSpPr>
        <p:spPr>
          <a:xfrm>
            <a:off x="7244280" y="5598360"/>
            <a:ext cx="988560" cy="8215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ru-RU" sz="2400">
                <a:solidFill>
                  <a:srgbClr val="c00000"/>
                </a:solidFill>
                <a:latin typeface="Calibri"/>
              </a:rPr>
              <a:t>It’s raining.</a:t>
            </a:r>
            <a:endParaRPr/>
          </a:p>
          <a:p>
            <a:pPr>
              <a:lnSpc>
                <a:spcPct val="100000"/>
              </a:lnSpc>
            </a:pPr>
            <a:r>
              <a:rPr b="1" lang="ru-RU" sz="2400">
                <a:solidFill>
                  <a:srgbClr val="c00000"/>
                </a:solidFill>
                <a:latin typeface="Calibri"/>
              </a:rPr>
              <a:t>It’s rainy.</a:t>
            </a:r>
            <a:endParaRPr/>
          </a:p>
        </p:txBody>
      </p:sp>
      <p:sp>
        <p:nvSpPr>
          <p:cNvPr id="56" name="CustomShape 7"/>
          <p:cNvSpPr/>
          <p:nvPr/>
        </p:nvSpPr>
        <p:spPr>
          <a:xfrm>
            <a:off x="7455600" y="4714920"/>
            <a:ext cx="1096560" cy="45576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ru-RU" sz="2400">
                <a:solidFill>
                  <a:srgbClr val="c00000"/>
                </a:solidFill>
                <a:latin typeface="Calibri"/>
              </a:rPr>
              <a:t>It’s snowing.</a:t>
            </a:r>
            <a:endParaRPr/>
          </a:p>
        </p:txBody>
      </p:sp>
      <p:sp>
        <p:nvSpPr>
          <p:cNvPr id="57" name="CustomShape 8"/>
          <p:cNvSpPr/>
          <p:nvPr/>
        </p:nvSpPr>
        <p:spPr>
          <a:xfrm>
            <a:off x="4074480" y="3571920"/>
            <a:ext cx="1927080" cy="8215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ru-RU" sz="2400">
                <a:solidFill>
                  <a:srgbClr val="c00000"/>
                </a:solidFill>
                <a:latin typeface="Calibri"/>
              </a:rPr>
              <a:t>There’s  a thunderstorm</a:t>
            </a:r>
            <a:endParaRPr/>
          </a:p>
          <a:p>
            <a:pPr>
              <a:lnSpc>
                <a:spcPct val="100000"/>
              </a:lnSpc>
            </a:pPr>
            <a:r>
              <a:rPr b="1" lang="ru-RU" sz="2400">
                <a:solidFill>
                  <a:srgbClr val="c00000"/>
                </a:solidFill>
                <a:latin typeface="Calibri"/>
              </a:rPr>
              <a:t> </a:t>
            </a:r>
            <a:r>
              <a:rPr b="1" lang="ru-RU" sz="2400">
                <a:solidFill>
                  <a:srgbClr val="c00000"/>
                </a:solidFill>
                <a:latin typeface="Calibri"/>
              </a:rPr>
              <a:t>outside. It’s stormy.</a:t>
            </a:r>
            <a:endParaRPr/>
          </a:p>
        </p:txBody>
      </p:sp>
      <p:pic>
        <p:nvPicPr>
          <p:cNvPr descr="" id="58" name="Picture 20"/>
          <p:cNvPicPr/>
          <p:nvPr/>
        </p:nvPicPr>
        <p:blipFill>
          <a:blip r:embed="rId9"/>
          <a:stretch>
            <a:fillRect/>
          </a:stretch>
        </p:blipFill>
        <p:spPr>
          <a:xfrm>
            <a:off x="4173120" y="410400"/>
            <a:ext cx="1247040" cy="1428120"/>
          </a:xfrm>
          <a:prstGeom prst="rect">
            <a:avLst/>
          </a:prstGeom>
          <a:ln>
            <a:noFill/>
          </a:ln>
        </p:spPr>
      </p:pic>
      <p:sp>
        <p:nvSpPr>
          <p:cNvPr id="59" name="CustomShape 9"/>
          <p:cNvSpPr/>
          <p:nvPr/>
        </p:nvSpPr>
        <p:spPr>
          <a:xfrm>
            <a:off x="4766040" y="1714320"/>
            <a:ext cx="1069200" cy="45576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ru-RU" sz="2400">
                <a:solidFill>
                  <a:srgbClr val="c00000"/>
                </a:solidFill>
                <a:latin typeface="Calibri"/>
              </a:rPr>
              <a:t>It’s freezing.</a:t>
            </a:r>
            <a:endParaRPr/>
          </a:p>
        </p:txBody>
      </p:sp>
      <p:sp>
        <p:nvSpPr>
          <p:cNvPr id="60" name="CustomShape 10"/>
          <p:cNvSpPr/>
          <p:nvPr/>
        </p:nvSpPr>
        <p:spPr>
          <a:xfrm>
            <a:off x="950760" y="2857320"/>
            <a:ext cx="255240" cy="394920"/>
          </a:xfrm>
          <a:prstGeom prst="rect">
            <a:avLst/>
          </a:prstGeom>
          <a:gradFill>
            <a:gsLst>
              <a:gs pos="0">
                <a:srgbClr val="3658d7"/>
              </a:gs>
              <a:gs pos="50000">
                <a:srgbClr val="2c44a3"/>
              </a:gs>
              <a:gs pos="100000">
                <a:srgbClr val="3658d7"/>
              </a:gs>
            </a:gsLst>
            <a:lin ang="16200000"/>
          </a:gradFill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i="1" lang="ru-RU" sz="2000">
                <a:solidFill>
                  <a:srgbClr val="ffffff"/>
                </a:solidFill>
                <a:latin typeface="Calibri"/>
              </a:rPr>
              <a:t>2</a:t>
            </a:r>
            <a:endParaRPr/>
          </a:p>
        </p:txBody>
      </p:sp>
      <p:sp>
        <p:nvSpPr>
          <p:cNvPr id="61" name="CustomShape 11"/>
          <p:cNvSpPr/>
          <p:nvPr/>
        </p:nvSpPr>
        <p:spPr>
          <a:xfrm>
            <a:off x="1881720" y="4429080"/>
            <a:ext cx="255240" cy="394920"/>
          </a:xfrm>
          <a:prstGeom prst="rect">
            <a:avLst/>
          </a:prstGeom>
          <a:gradFill>
            <a:gsLst>
              <a:gs pos="0">
                <a:srgbClr val="3658d7"/>
              </a:gs>
              <a:gs pos="50000">
                <a:srgbClr val="2c44a3"/>
              </a:gs>
              <a:gs pos="100000">
                <a:srgbClr val="3658d7"/>
              </a:gs>
            </a:gsLst>
            <a:lin ang="16200000"/>
          </a:gradFill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i="1" lang="ru-RU" sz="2000">
                <a:solidFill>
                  <a:srgbClr val="ffffff"/>
                </a:solidFill>
                <a:latin typeface="Calibri"/>
              </a:rPr>
              <a:t>3</a:t>
            </a:r>
            <a:endParaRPr/>
          </a:p>
        </p:txBody>
      </p:sp>
      <p:sp>
        <p:nvSpPr>
          <p:cNvPr id="62" name="CustomShape 12"/>
          <p:cNvSpPr/>
          <p:nvPr/>
        </p:nvSpPr>
        <p:spPr>
          <a:xfrm>
            <a:off x="529920" y="6215040"/>
            <a:ext cx="255240" cy="394920"/>
          </a:xfrm>
          <a:prstGeom prst="rect">
            <a:avLst/>
          </a:prstGeom>
          <a:gradFill>
            <a:gsLst>
              <a:gs pos="0">
                <a:srgbClr val="3658d7"/>
              </a:gs>
              <a:gs pos="50000">
                <a:srgbClr val="2c44a3"/>
              </a:gs>
              <a:gs pos="100000">
                <a:srgbClr val="3658d7"/>
              </a:gs>
            </a:gsLst>
            <a:lin ang="16200000"/>
          </a:gradFill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i="1" lang="ru-RU" sz="2000">
                <a:solidFill>
                  <a:srgbClr val="ffffff"/>
                </a:solidFill>
                <a:latin typeface="Calibri"/>
              </a:rPr>
              <a:t>4</a:t>
            </a:r>
            <a:endParaRPr/>
          </a:p>
        </p:txBody>
      </p:sp>
      <p:sp>
        <p:nvSpPr>
          <p:cNvPr id="63" name="CustomShape 13"/>
          <p:cNvSpPr/>
          <p:nvPr/>
        </p:nvSpPr>
        <p:spPr>
          <a:xfrm>
            <a:off x="4739400" y="3000240"/>
            <a:ext cx="255240" cy="394920"/>
          </a:xfrm>
          <a:prstGeom prst="rect">
            <a:avLst/>
          </a:prstGeom>
          <a:gradFill>
            <a:gsLst>
              <a:gs pos="0">
                <a:srgbClr val="3658d7"/>
              </a:gs>
              <a:gs pos="50000">
                <a:srgbClr val="2c44a3"/>
              </a:gs>
              <a:gs pos="100000">
                <a:srgbClr val="3658d7"/>
              </a:gs>
            </a:gsLst>
            <a:lin ang="16200000"/>
          </a:gradFill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i="1" lang="ru-RU" sz="2000">
                <a:solidFill>
                  <a:srgbClr val="ffffff"/>
                </a:solidFill>
                <a:latin typeface="Calibri"/>
              </a:rPr>
              <a:t>5</a:t>
            </a:r>
            <a:endParaRPr/>
          </a:p>
        </p:txBody>
      </p:sp>
      <p:sp>
        <p:nvSpPr>
          <p:cNvPr id="64" name="CustomShape 14"/>
          <p:cNvSpPr/>
          <p:nvPr/>
        </p:nvSpPr>
        <p:spPr>
          <a:xfrm>
            <a:off x="5317920" y="5958000"/>
            <a:ext cx="255240" cy="394920"/>
          </a:xfrm>
          <a:prstGeom prst="rect">
            <a:avLst/>
          </a:prstGeom>
          <a:gradFill>
            <a:gsLst>
              <a:gs pos="0">
                <a:srgbClr val="3658d7"/>
              </a:gs>
              <a:gs pos="50000">
                <a:srgbClr val="2c44a3"/>
              </a:gs>
              <a:gs pos="100000">
                <a:srgbClr val="3658d7"/>
              </a:gs>
            </a:gsLst>
            <a:lin ang="16200000"/>
          </a:gradFill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i="1" lang="ru-RU" sz="2000">
                <a:solidFill>
                  <a:srgbClr val="ffffff"/>
                </a:solidFill>
                <a:latin typeface="Calibri"/>
              </a:rPr>
              <a:t>6</a:t>
            </a:r>
            <a:endParaRPr/>
          </a:p>
        </p:txBody>
      </p:sp>
      <p:sp>
        <p:nvSpPr>
          <p:cNvPr id="65" name="CustomShape 15"/>
          <p:cNvSpPr/>
          <p:nvPr/>
        </p:nvSpPr>
        <p:spPr>
          <a:xfrm>
            <a:off x="6525360" y="4643280"/>
            <a:ext cx="255240" cy="394920"/>
          </a:xfrm>
          <a:prstGeom prst="rect">
            <a:avLst/>
          </a:prstGeom>
          <a:gradFill>
            <a:gsLst>
              <a:gs pos="0">
                <a:srgbClr val="3658d7"/>
              </a:gs>
              <a:gs pos="50000">
                <a:srgbClr val="2c44a3"/>
              </a:gs>
              <a:gs pos="100000">
                <a:srgbClr val="3658d7"/>
              </a:gs>
            </a:gsLst>
            <a:lin ang="16200000"/>
          </a:gradFill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i="1" lang="ru-RU" sz="2000">
                <a:solidFill>
                  <a:srgbClr val="ffffff"/>
                </a:solidFill>
                <a:latin typeface="Calibri"/>
              </a:rPr>
              <a:t>7</a:t>
            </a:r>
            <a:endParaRPr/>
          </a:p>
        </p:txBody>
      </p:sp>
      <p:sp>
        <p:nvSpPr>
          <p:cNvPr id="66" name="CustomShape 16"/>
          <p:cNvSpPr/>
          <p:nvPr/>
        </p:nvSpPr>
        <p:spPr>
          <a:xfrm>
            <a:off x="6319080" y="1357200"/>
            <a:ext cx="255240" cy="394920"/>
          </a:xfrm>
          <a:prstGeom prst="rect">
            <a:avLst/>
          </a:prstGeom>
          <a:gradFill>
            <a:gsLst>
              <a:gs pos="0">
                <a:srgbClr val="3658d7"/>
              </a:gs>
              <a:gs pos="50000">
                <a:srgbClr val="2c44a3"/>
              </a:gs>
              <a:gs pos="100000">
                <a:srgbClr val="3658d7"/>
              </a:gs>
            </a:gsLst>
            <a:lin ang="16200000"/>
          </a:gradFill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i="1" lang="ru-RU" sz="2000">
                <a:solidFill>
                  <a:srgbClr val="ffffff"/>
                </a:solidFill>
                <a:latin typeface="Calibri"/>
              </a:rPr>
              <a:t>8</a:t>
            </a:r>
            <a:endParaRPr/>
          </a:p>
        </p:txBody>
      </p:sp>
      <p:sp>
        <p:nvSpPr>
          <p:cNvPr id="67" name="CustomShape 17"/>
          <p:cNvSpPr/>
          <p:nvPr/>
        </p:nvSpPr>
        <p:spPr>
          <a:xfrm>
            <a:off x="3889440" y="1428840"/>
            <a:ext cx="255240" cy="394920"/>
          </a:xfrm>
          <a:prstGeom prst="rect">
            <a:avLst/>
          </a:prstGeom>
          <a:gradFill>
            <a:gsLst>
              <a:gs pos="0">
                <a:srgbClr val="3658d7"/>
              </a:gs>
              <a:gs pos="50000">
                <a:srgbClr val="2c44a3"/>
              </a:gs>
              <a:gs pos="100000">
                <a:srgbClr val="3658d7"/>
              </a:gs>
            </a:gsLst>
            <a:lin ang="16200000"/>
          </a:gradFill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i="1" lang="ru-RU" sz="2000">
                <a:solidFill>
                  <a:srgbClr val="ffffff"/>
                </a:solidFill>
                <a:latin typeface="Calibri"/>
              </a:rPr>
              <a:t>9</a:t>
            </a:r>
            <a:endParaRPr/>
          </a:p>
        </p:txBody>
      </p:sp>
      <p:sp>
        <p:nvSpPr>
          <p:cNvPr id="68" name="CustomShape 18"/>
          <p:cNvSpPr/>
          <p:nvPr/>
        </p:nvSpPr>
        <p:spPr>
          <a:xfrm>
            <a:off x="296640" y="1000080"/>
            <a:ext cx="255240" cy="394920"/>
          </a:xfrm>
          <a:prstGeom prst="rect">
            <a:avLst/>
          </a:prstGeom>
          <a:gradFill>
            <a:gsLst>
              <a:gs pos="0">
                <a:srgbClr val="3658d7"/>
              </a:gs>
              <a:gs pos="50000">
                <a:srgbClr val="2c44a3"/>
              </a:gs>
              <a:gs pos="100000">
                <a:srgbClr val="3658d7"/>
              </a:gs>
            </a:gsLst>
            <a:lin ang="16200000"/>
          </a:gradFill>
          <a:ln w="9360">
            <a:solidFill>
              <a:srgbClr val="4962c6"/>
            </a:solidFill>
            <a:round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i="1" lang="ru-RU" sz="2000">
                <a:solidFill>
                  <a:srgbClr val="ffffff"/>
                </a:solidFill>
                <a:latin typeface="Calibri"/>
              </a:rPr>
              <a:t>1</a:t>
            </a:r>
            <a:endParaRPr/>
          </a:p>
        </p:txBody>
      </p:sp>
    </p:spTree>
  </p:cSld>
  <p:timing>
    <p:tnLst>
      <p:par>
        <p:cTn dur="indefinite" id="3" nodeType="tmRoot" restart="never">
          <p:childTnLst>
            <p:seq>
              <p:cTn dur="indefinite" id="4" nodeType="mainSeq">
                <p:childTnLst>
                  <p:par>
                    <p:cTn fill="hold" id="5">
                      <p:stCondLst>
                        <p:cond delay="indefinite"/>
                      </p:stCondLst>
                      <p:childTnLst>
                        <p:par>
                          <p:cTn fill="hold" id="6">
                            <p:stCondLst>
                              <p:cond delay="0"/>
                            </p:stCondLst>
                            <p:childTnLst>
                              <p:par>
                                <p:cTn fill="hold" id="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9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1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">
                      <p:stCondLst>
                        <p:cond delay="indefinite"/>
                      </p:stCondLst>
                      <p:childTnLst>
                        <p:par>
                          <p:cTn fill="hold" id="12">
                            <p:stCondLst>
                              <p:cond delay="0"/>
                            </p:stCondLst>
                            <p:childTnLst>
                              <p:par>
                                <p:cTn fill="hold" id="1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15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16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>
                      <p:stCondLst>
                        <p:cond delay="indefinite"/>
                      </p:stCondLst>
                      <p:childTnLst>
                        <p:par>
                          <p:cTn fill="hold" id="18">
                            <p:stCondLst>
                              <p:cond delay="0"/>
                            </p:stCondLst>
                            <p:childTnLst>
                              <p:par>
                                <p:cTn fill="hold" id="1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21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22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id="2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27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28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>
                      <p:stCondLst>
                        <p:cond delay="indefinite"/>
                      </p:stCondLst>
                      <p:childTnLst>
                        <p:par>
                          <p:cTn fill="hold" id="30">
                            <p:stCondLst>
                              <p:cond delay="0"/>
                            </p:stCondLst>
                            <p:childTnLst>
                              <p:par>
                                <p:cTn fill="hold" id="3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33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34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">
                      <p:stCondLst>
                        <p:cond delay="indefinite"/>
                      </p:stCondLst>
                      <p:childTnLst>
                        <p:par>
                          <p:cTn fill="hold" id="36">
                            <p:stCondLst>
                              <p:cond delay="0"/>
                            </p:stCondLst>
                            <p:childTnLst>
                              <p:par>
                                <p:cTn fill="hold" id="3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39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4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1">
                      <p:stCondLst>
                        <p:cond delay="indefinite"/>
                      </p:stCondLst>
                      <p:childTnLst>
                        <p:par>
                          <p:cTn fill="hold" id="42">
                            <p:stCondLst>
                              <p:cond delay="0"/>
                            </p:stCondLst>
                            <p:childTnLst>
                              <p:par>
                                <p:cTn fill="hold" id="4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45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46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7">
                      <p:stCondLst>
                        <p:cond delay="indefinite"/>
                      </p:stCondLst>
                      <p:childTnLst>
                        <p:par>
                          <p:cTn fill="hold" id="48">
                            <p:stCondLst>
                              <p:cond delay="0"/>
                            </p:stCondLst>
                            <p:childTnLst>
                              <p:par>
                                <p:cTn fill="hold" id="4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5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52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3">
                      <p:stCondLst>
                        <p:cond delay="indefinite"/>
                      </p:stCondLst>
                      <p:childTnLst>
                        <p:par>
                          <p:cTn fill="hold" id="54">
                            <p:stCondLst>
                              <p:cond delay="0"/>
                            </p:stCondLst>
                            <p:childTnLst>
                              <p:par>
                                <p:cTn fill="hold" id="5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57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58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CustomShape 1"/>
          <p:cNvSpPr/>
          <p:nvPr/>
        </p:nvSpPr>
        <p:spPr>
          <a:xfrm>
            <a:off x="683640" y="134280"/>
            <a:ext cx="7992000" cy="6673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  <a:buFont typeface="StarSymbol"/>
              <a:buAutoNum type="arabicPeriod"/>
            </a:pPr>
            <a:r>
              <a:rPr lang="ru-RU" sz="2400">
                <a:solidFill>
                  <a:srgbClr val="000000"/>
                </a:solidFill>
                <a:latin typeface="Calibri"/>
              </a:rPr>
              <a:t>Sue likes playing in the snow in ______ .</a:t>
            </a:r>
            <a:endParaRPr/>
          </a:p>
          <a:p>
            <a:pPr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Calibri"/>
              </a:rPr>
              <a:t>       </a:t>
            </a:r>
            <a:r>
              <a:rPr lang="ru-RU" sz="2400">
                <a:solidFill>
                  <a:srgbClr val="000000"/>
                </a:solidFill>
                <a:latin typeface="Calibri"/>
              </a:rPr>
              <a:t>a. summer      b. winter</a:t>
            </a:r>
            <a:endParaRPr/>
          </a:p>
          <a:p>
            <a:pPr>
              <a:lnSpc>
                <a:spcPct val="100000"/>
              </a:lnSpc>
              <a:buFont typeface="StarSymbol"/>
              <a:buAutoNum type="arabicPeriod"/>
            </a:pPr>
            <a:r>
              <a:rPr lang="ru-RU" sz="2400">
                <a:solidFill>
                  <a:srgbClr val="000000"/>
                </a:solidFill>
                <a:latin typeface="Calibri"/>
              </a:rPr>
              <a:t>My dad ______ leaves every autumn.</a:t>
            </a:r>
            <a:endParaRPr/>
          </a:p>
          <a:p>
            <a:pPr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Calibri"/>
              </a:rPr>
              <a:t>       </a:t>
            </a:r>
            <a:r>
              <a:rPr lang="ru-RU" sz="2400">
                <a:solidFill>
                  <a:srgbClr val="000000"/>
                </a:solidFill>
                <a:latin typeface="Calibri"/>
              </a:rPr>
              <a:t>a. rakes    b. raking</a:t>
            </a:r>
            <a:endParaRPr/>
          </a:p>
          <a:p>
            <a:pPr>
              <a:lnSpc>
                <a:spcPct val="100000"/>
              </a:lnSpc>
              <a:buFont typeface="StarSymbol"/>
              <a:buAutoNum type="arabicPeriod"/>
            </a:pPr>
            <a:r>
              <a:rPr lang="ru-RU" sz="2400">
                <a:solidFill>
                  <a:srgbClr val="000000"/>
                </a:solidFill>
                <a:latin typeface="Calibri"/>
              </a:rPr>
              <a:t>It’s ______ here in Canada now!</a:t>
            </a:r>
            <a:endParaRPr/>
          </a:p>
          <a:p>
            <a:pPr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Calibri"/>
              </a:rPr>
              <a:t>       </a:t>
            </a:r>
            <a:r>
              <a:rPr lang="ru-RU" sz="2400">
                <a:solidFill>
                  <a:srgbClr val="000000"/>
                </a:solidFill>
                <a:latin typeface="Calibri"/>
              </a:rPr>
              <a:t>a. freezes    b. freezing</a:t>
            </a:r>
            <a:endParaRPr/>
          </a:p>
          <a:p>
            <a:pPr>
              <a:lnSpc>
                <a:spcPct val="100000"/>
              </a:lnSpc>
              <a:buFont typeface="StarSymbol"/>
              <a:buAutoNum type="arabicPeriod"/>
            </a:pPr>
            <a:r>
              <a:rPr lang="ru-RU" sz="2400">
                <a:solidFill>
                  <a:srgbClr val="000000"/>
                </a:solidFill>
                <a:latin typeface="Calibri"/>
              </a:rPr>
              <a:t>Mary likes ______ during  the long hot summer season.</a:t>
            </a:r>
            <a:endParaRPr/>
          </a:p>
          <a:p>
            <a:pPr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Calibri"/>
              </a:rPr>
              <a:t>       </a:t>
            </a:r>
            <a:r>
              <a:rPr lang="ru-RU" sz="2400">
                <a:solidFill>
                  <a:srgbClr val="000000"/>
                </a:solidFill>
                <a:latin typeface="Calibri"/>
              </a:rPr>
              <a:t>a. swim    b. swimming</a:t>
            </a:r>
            <a:endParaRPr/>
          </a:p>
          <a:p>
            <a:pPr>
              <a:lnSpc>
                <a:spcPct val="100000"/>
              </a:lnSpc>
              <a:buFont typeface="StarSymbol"/>
              <a:buAutoNum type="arabicPeriod"/>
            </a:pPr>
            <a:r>
              <a:rPr lang="ru-RU" sz="2400">
                <a:solidFill>
                  <a:srgbClr val="000000"/>
                </a:solidFill>
                <a:latin typeface="Calibri"/>
              </a:rPr>
              <a:t>Mum is ______ tulip bulbs in the garden.</a:t>
            </a:r>
            <a:endParaRPr/>
          </a:p>
          <a:p>
            <a:pPr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Calibri"/>
              </a:rPr>
              <a:t>       </a:t>
            </a:r>
            <a:r>
              <a:rPr lang="ru-RU" sz="2400">
                <a:solidFill>
                  <a:srgbClr val="000000"/>
                </a:solidFill>
                <a:latin typeface="Calibri"/>
              </a:rPr>
              <a:t>a. planting    b. plant</a:t>
            </a:r>
            <a:endParaRPr/>
          </a:p>
          <a:p>
            <a:pPr>
              <a:lnSpc>
                <a:spcPct val="100000"/>
              </a:lnSpc>
              <a:buFont typeface="StarSymbol"/>
              <a:buAutoNum type="arabicPeriod"/>
            </a:pPr>
            <a:r>
              <a:rPr lang="ru-RU" sz="2400">
                <a:solidFill>
                  <a:srgbClr val="000000"/>
                </a:solidFill>
                <a:latin typeface="Calibri"/>
              </a:rPr>
              <a:t>What is the ______ like in London now?</a:t>
            </a:r>
            <a:endParaRPr/>
          </a:p>
          <a:p>
            <a:pPr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Calibri"/>
              </a:rPr>
              <a:t>       </a:t>
            </a:r>
            <a:r>
              <a:rPr lang="ru-RU" sz="2400">
                <a:solidFill>
                  <a:srgbClr val="000000"/>
                </a:solidFill>
                <a:latin typeface="Calibri"/>
              </a:rPr>
              <a:t>a. weather    b. temperatures</a:t>
            </a:r>
            <a:endParaRPr/>
          </a:p>
          <a:p>
            <a:pPr>
              <a:lnSpc>
                <a:spcPct val="100000"/>
              </a:lnSpc>
              <a:buFont typeface="StarSymbol"/>
              <a:buAutoNum type="arabicPeriod"/>
            </a:pPr>
            <a:r>
              <a:rPr lang="ru-RU" sz="2400">
                <a:solidFill>
                  <a:srgbClr val="000000"/>
                </a:solidFill>
                <a:latin typeface="Calibri"/>
              </a:rPr>
              <a:t>Ben is ______ in Australia.</a:t>
            </a:r>
            <a:endParaRPr/>
          </a:p>
          <a:p>
            <a:pPr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Calibri"/>
              </a:rPr>
              <a:t>       </a:t>
            </a:r>
            <a:r>
              <a:rPr lang="ru-RU" sz="2400">
                <a:solidFill>
                  <a:srgbClr val="000000"/>
                </a:solidFill>
                <a:latin typeface="Calibri"/>
              </a:rPr>
              <a:t>a. student    b. studying</a:t>
            </a:r>
            <a:endParaRPr/>
          </a:p>
          <a:p>
            <a:pPr>
              <a:lnSpc>
                <a:spcPct val="100000"/>
              </a:lnSpc>
              <a:buFont typeface="StarSymbol"/>
              <a:buAutoNum type="arabicPeriod"/>
            </a:pPr>
            <a:r>
              <a:rPr lang="ru-RU" sz="2400">
                <a:solidFill>
                  <a:srgbClr val="000000"/>
                </a:solidFill>
                <a:latin typeface="Calibri"/>
              </a:rPr>
              <a:t>Are you going ______ ? There’s lots of snow!</a:t>
            </a:r>
            <a:endParaRPr/>
          </a:p>
          <a:p>
            <a:pPr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Calibri"/>
              </a:rPr>
              <a:t>       </a:t>
            </a:r>
            <a:r>
              <a:rPr lang="ru-RU" sz="2400">
                <a:solidFill>
                  <a:srgbClr val="000000"/>
                </a:solidFill>
                <a:latin typeface="Calibri"/>
              </a:rPr>
              <a:t>a. skiing    b. sailing</a:t>
            </a:r>
            <a:endParaRPr/>
          </a:p>
          <a:p>
            <a:pPr>
              <a:lnSpc>
                <a:spcPct val="100000"/>
              </a:lnSpc>
              <a:buFont typeface="StarSymbol"/>
              <a:buAutoNum type="arabicPeriod"/>
            </a:pPr>
            <a:r>
              <a:rPr lang="ru-RU" sz="2400">
                <a:solidFill>
                  <a:srgbClr val="000000"/>
                </a:solidFill>
                <a:latin typeface="Calibri"/>
              </a:rPr>
              <a:t>It’s ______ and I haven’t got an umbrella!</a:t>
            </a:r>
            <a:endParaRPr/>
          </a:p>
          <a:p>
            <a:pPr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Calibri"/>
              </a:rPr>
              <a:t>        </a:t>
            </a:r>
            <a:r>
              <a:rPr lang="ru-RU" sz="2400">
                <a:solidFill>
                  <a:srgbClr val="000000"/>
                </a:solidFill>
                <a:latin typeface="Calibri"/>
              </a:rPr>
              <a:t>a. raining    b. freezing</a:t>
            </a:r>
            <a:endParaRPr/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CustomShape 1"/>
          <p:cNvSpPr/>
          <p:nvPr/>
        </p:nvSpPr>
        <p:spPr>
          <a:xfrm>
            <a:off x="2797920" y="476640"/>
            <a:ext cx="3640320" cy="821520"/>
          </a:xfrm>
          <a:prstGeom prst="rect">
            <a:avLst/>
          </a:prstGeom>
          <a:solidFill>
            <a:srgbClr val="5eccf3"/>
          </a:solidFill>
          <a:ln w="25560">
            <a:solidFill>
              <a:srgbClr val="4596b3"/>
            </a:solidFill>
            <a:round/>
          </a:ln>
        </p:spPr>
        <p:txBody>
          <a:bodyPr bIns="45000" lIns="90000" rIns="90000" tIns="45000" wrap="none"/>
          <a:p>
            <a:pPr algn="ctr">
              <a:lnSpc>
                <a:spcPct val="100000"/>
              </a:lnSpc>
            </a:pPr>
            <a:r>
              <a:rPr lang="ru-RU" sz="2400">
                <a:solidFill>
                  <a:srgbClr val="ffffff"/>
                </a:solidFill>
                <a:latin typeface="Calibri"/>
              </a:rPr>
              <a:t>Warm   cool   freezing   icy   fine   hail   thunder   </a:t>
            </a:r>
            <a:endParaRPr/>
          </a:p>
          <a:p>
            <a:pPr algn="ctr">
              <a:lnSpc>
                <a:spcPct val="100000"/>
              </a:lnSpc>
            </a:pPr>
            <a:r>
              <a:rPr lang="ru-RU" sz="2400">
                <a:solidFill>
                  <a:srgbClr val="ffffff"/>
                </a:solidFill>
                <a:latin typeface="Calibri"/>
              </a:rPr>
              <a:t>hot   rainy   wind    snow    sunny     rain</a:t>
            </a:r>
            <a:endParaRPr/>
          </a:p>
        </p:txBody>
      </p:sp>
      <p:sp>
        <p:nvSpPr>
          <p:cNvPr id="71" name="CustomShape 2"/>
          <p:cNvSpPr/>
          <p:nvPr/>
        </p:nvSpPr>
        <p:spPr>
          <a:xfrm>
            <a:off x="708840" y="1556640"/>
            <a:ext cx="8148600" cy="374760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  <a:buFont typeface="StarSymbol"/>
              <a:buAutoNum type="arabicPeriod"/>
            </a:pPr>
            <a:r>
              <a:rPr i="1" lang="ru-RU" sz="2400">
                <a:solidFill>
                  <a:srgbClr val="002060"/>
                </a:solidFill>
                <a:latin typeface="Calibri"/>
              </a:rPr>
              <a:t>I need an umbrella, it’s …</a:t>
            </a:r>
            <a:endParaRPr/>
          </a:p>
          <a:p>
            <a:pPr>
              <a:lnSpc>
                <a:spcPct val="100000"/>
              </a:lnSpc>
              <a:buFont typeface="StarSymbol"/>
              <a:buAutoNum type="arabicPeriod"/>
            </a:pPr>
            <a:r>
              <a:rPr i="1" lang="ru-RU" sz="2400">
                <a:solidFill>
                  <a:srgbClr val="002060"/>
                </a:solidFill>
                <a:latin typeface="Calibri"/>
              </a:rPr>
              <a:t>Let’s go skiing, there’s lots of …</a:t>
            </a:r>
            <a:endParaRPr/>
          </a:p>
          <a:p>
            <a:pPr>
              <a:lnSpc>
                <a:spcPct val="100000"/>
              </a:lnSpc>
              <a:buFont typeface="StarSymbol"/>
              <a:buAutoNum type="arabicPeriod"/>
            </a:pPr>
            <a:r>
              <a:rPr i="1" lang="ru-RU" sz="2400">
                <a:solidFill>
                  <a:srgbClr val="002060"/>
                </a:solidFill>
                <a:latin typeface="Calibri"/>
              </a:rPr>
              <a:t>Shut the window, it’s getting …</a:t>
            </a:r>
            <a:endParaRPr/>
          </a:p>
          <a:p>
            <a:pPr>
              <a:lnSpc>
                <a:spcPct val="100000"/>
              </a:lnSpc>
              <a:buFont typeface="StarSymbol"/>
              <a:buAutoNum type="arabicPeriod"/>
            </a:pPr>
            <a:r>
              <a:rPr i="1" lang="ru-RU" sz="2400">
                <a:solidFill>
                  <a:srgbClr val="002060"/>
                </a:solidFill>
                <a:latin typeface="Calibri"/>
              </a:rPr>
              <a:t>Look! The … is blowing the leaves into the hall.</a:t>
            </a:r>
            <a:endParaRPr/>
          </a:p>
          <a:p>
            <a:pPr>
              <a:lnSpc>
                <a:spcPct val="100000"/>
              </a:lnSpc>
              <a:buFont typeface="StarSymbol"/>
              <a:buAutoNum type="arabicPeriod"/>
            </a:pPr>
            <a:r>
              <a:rPr i="1" lang="ru-RU" sz="2400">
                <a:solidFill>
                  <a:srgbClr val="002060"/>
                </a:solidFill>
                <a:latin typeface="Calibri"/>
              </a:rPr>
              <a:t>When it …, children make snowmen.</a:t>
            </a:r>
            <a:endParaRPr/>
          </a:p>
          <a:p>
            <a:pPr>
              <a:lnSpc>
                <a:spcPct val="100000"/>
              </a:lnSpc>
              <a:buFont typeface="StarSymbol"/>
              <a:buAutoNum type="arabicPeriod"/>
            </a:pPr>
            <a:r>
              <a:rPr i="1" lang="ru-RU" sz="2400">
                <a:solidFill>
                  <a:srgbClr val="002060"/>
                </a:solidFill>
                <a:latin typeface="Calibri"/>
              </a:rPr>
              <a:t>The sky is blue, it’s a lovely … day.</a:t>
            </a:r>
            <a:endParaRPr/>
          </a:p>
          <a:p>
            <a:pPr>
              <a:lnSpc>
                <a:spcPct val="100000"/>
              </a:lnSpc>
              <a:buFont typeface="StarSymbol"/>
              <a:buAutoNum type="arabicPeriod"/>
            </a:pPr>
            <a:r>
              <a:rPr i="1" lang="ru-RU" sz="2400">
                <a:solidFill>
                  <a:srgbClr val="002060"/>
                </a:solidFill>
                <a:latin typeface="Calibri"/>
              </a:rPr>
              <a:t>It’s very … today. Why don’t we go swimming to cool down?</a:t>
            </a:r>
            <a:endParaRPr/>
          </a:p>
          <a:p>
            <a:pPr>
              <a:lnSpc>
                <a:spcPct val="100000"/>
              </a:lnSpc>
              <a:buFont typeface="StarSymbol"/>
              <a:buAutoNum type="arabicPeriod"/>
            </a:pPr>
            <a:r>
              <a:rPr i="1" lang="ru-RU" sz="2400">
                <a:solidFill>
                  <a:srgbClr val="002060"/>
                </a:solidFill>
                <a:latin typeface="Calibri"/>
              </a:rPr>
              <a:t>Take a sweater. It might be … later.</a:t>
            </a:r>
            <a:endParaRPr/>
          </a:p>
          <a:p>
            <a:pPr>
              <a:lnSpc>
                <a:spcPct val="100000"/>
              </a:lnSpc>
              <a:buFont typeface="StarSymbol"/>
              <a:buAutoNum type="arabicPeriod"/>
            </a:pPr>
            <a:r>
              <a:rPr i="1" lang="ru-RU" sz="2400">
                <a:solidFill>
                  <a:srgbClr val="002060"/>
                </a:solidFill>
                <a:latin typeface="Calibri"/>
              </a:rPr>
              <a:t>I think, it’s very … in Antarctica. </a:t>
            </a:r>
            <a:endParaRPr/>
          </a:p>
          <a:p>
            <a:pPr>
              <a:lnSpc>
                <a:spcPct val="100000"/>
              </a:lnSpc>
              <a:buFont typeface="StarSymbol"/>
              <a:buAutoNum type="arabicPeriod"/>
            </a:pPr>
            <a:r>
              <a:rPr i="1" lang="ru-RU" sz="2400">
                <a:solidFill>
                  <a:srgbClr val="002060"/>
                </a:solidFill>
                <a:latin typeface="Calibri"/>
              </a:rPr>
              <a:t>It doesn’t often … in the desert.</a:t>
            </a:r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" name="Table 1"/>
          <p:cNvGraphicFramePr/>
          <p:nvPr/>
        </p:nvGraphicFramePr>
        <p:xfrm>
          <a:off x="971640" y="1340640"/>
          <a:ext cx="7200000" cy="4464720"/>
        </p:xfrm>
        <a:graphic>
          <a:graphicData uri="http://schemas.openxmlformats.org/drawingml/2006/table">
            <a:tbl>
              <a:tblPr/>
              <a:tblGrid>
                <a:gridCol w="2400120"/>
                <a:gridCol w="2400120"/>
                <a:gridCol w="2399760"/>
              </a:tblGrid>
              <a:tr h="925920"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400">
                          <a:solidFill>
                            <a:srgbClr val="ffffff"/>
                          </a:solidFill>
                          <a:latin typeface="Calibri"/>
                        </a:rPr>
                        <a:t>Scotland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400">
                          <a:solidFill>
                            <a:srgbClr val="ffffff"/>
                          </a:solidFill>
                          <a:latin typeface="Calibri"/>
                        </a:rPr>
                        <a:t>Switzerland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400">
                          <a:solidFill>
                            <a:srgbClr val="ffffff"/>
                          </a:solidFill>
                          <a:latin typeface="Calibri"/>
                        </a:rPr>
                        <a:t>Australia</a:t>
                      </a:r>
                      <a:endParaRPr/>
                    </a:p>
                  </a:txBody>
                  <a:tcPr/>
                </a:tc>
              </a:tr>
              <a:tr h="234468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Calibri"/>
                        </a:rPr>
                        <a:t>It’s winter.</a:t>
                      </a: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Calibri"/>
                        </a:rPr>
                        <a:t>It’s raining heavily.</a:t>
                      </a: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Calibri"/>
                        </a:rPr>
                        <a:t>It’s raining all the time.</a:t>
                      </a: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</a:txBody>
                  <a:tcPr/>
                </a:tc>
                <a:tc>
                  <a:tcPr/>
                </a:tc>
                <a:tc>
                  <a:tcPr/>
                </a:tc>
              </a:tr>
              <a:tr h="119412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Calibri"/>
                        </a:rPr>
                        <a:t>I’m fed up with this weather.</a:t>
                      </a:r>
                      <a:endParaRPr/>
                    </a:p>
                  </a:txBody>
                  <a:tcPr/>
                </a:tc>
                <a:tc>
                  <a:tcPr/>
                </a:tc>
                <a:tc>
                  <a:tcPr/>
                </a:tc>
              </a:tr>
            </a:tbl>
          </a:graphicData>
        </a:graphic>
      </p:graphicFrame>
      <p:sp>
        <p:nvSpPr>
          <p:cNvPr id="73" name="CustomShape 2"/>
          <p:cNvSpPr/>
          <p:nvPr/>
        </p:nvSpPr>
        <p:spPr>
          <a:xfrm>
            <a:off x="2942280" y="404640"/>
            <a:ext cx="3729960" cy="6994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 algn="ctr">
              <a:lnSpc>
                <a:spcPct val="100000"/>
              </a:lnSpc>
            </a:pPr>
            <a:r>
              <a:rPr b="1" lang="ru-RU" sz="4000">
                <a:solidFill>
                  <a:srgbClr val="191d34"/>
                </a:solidFill>
                <a:latin typeface="Calibri"/>
              </a:rPr>
              <a:t>What’s the weather like in…?</a:t>
            </a:r>
            <a:endParaRPr/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74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395640" y="2421000"/>
            <a:ext cx="4037040" cy="1513440"/>
          </a:xfrm>
          <a:prstGeom prst="rect">
            <a:avLst/>
          </a:prstGeom>
          <a:ln>
            <a:noFill/>
          </a:ln>
        </p:spPr>
      </p:pic>
      <p:pic>
        <p:nvPicPr>
          <p:cNvPr descr="" id="7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4878720" y="2421000"/>
            <a:ext cx="4002120" cy="1500480"/>
          </a:xfrm>
          <a:prstGeom prst="rect">
            <a:avLst/>
          </a:prstGeom>
          <a:ln>
            <a:noFill/>
          </a:ln>
        </p:spPr>
      </p:pic>
      <p:pic>
        <p:nvPicPr>
          <p:cNvPr descr="" id="76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2699640" y="4293000"/>
            <a:ext cx="3983760" cy="1439280"/>
          </a:xfrm>
          <a:prstGeom prst="rect">
            <a:avLst/>
          </a:prstGeom>
          <a:ln>
            <a:noFill/>
          </a:ln>
        </p:spPr>
      </p:pic>
      <p:sp>
        <p:nvSpPr>
          <p:cNvPr id="77" name="CustomShape 1"/>
          <p:cNvSpPr/>
          <p:nvPr/>
        </p:nvSpPr>
        <p:spPr>
          <a:xfrm>
            <a:off x="2268720" y="553680"/>
            <a:ext cx="4572720" cy="5774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ru-RU" sz="3200">
                <a:solidFill>
                  <a:srgbClr val="ff0000"/>
                </a:solidFill>
                <a:latin typeface="Calibri"/>
              </a:rPr>
              <a:t>Talking about the weather (SB, page 87, ex.7)</a:t>
            </a:r>
            <a:endParaRPr/>
          </a:p>
        </p:txBody>
      </p:sp>
      <p:sp>
        <p:nvSpPr>
          <p:cNvPr id="78" name="CustomShape 2"/>
          <p:cNvSpPr/>
          <p:nvPr/>
        </p:nvSpPr>
        <p:spPr>
          <a:xfrm>
            <a:off x="3478680" y="1428840"/>
            <a:ext cx="2713680" cy="516600"/>
          </a:xfrm>
          <a:prstGeom prst="rect">
            <a:avLst/>
          </a:prstGeom>
          <a:solidFill>
            <a:srgbClr val="ffffff"/>
          </a:solidFill>
          <a:ln w="25560">
            <a:solidFill>
              <a:srgbClr val="5eccf3"/>
            </a:solidFill>
            <a:round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i="1" lang="ru-RU" sz="2800">
                <a:solidFill>
                  <a:srgbClr val="1e09b7"/>
                </a:solidFill>
                <a:latin typeface="Calibri"/>
              </a:rPr>
              <a:t>What’s the weather like in …?</a:t>
            </a:r>
            <a:endParaRPr/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1547640" y="332640"/>
            <a:ext cx="6480000" cy="57142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endParaRPr/>
          </a:p>
          <a:p>
            <a:r>
              <a:rPr b="1" i="1" lang="ru-RU" sz="3200">
                <a:solidFill>
                  <a:srgbClr val="12b2eb"/>
                </a:solidFill>
                <a:latin typeface="Calibri"/>
              </a:rPr>
              <a:t>Whether the weather be fine, </a:t>
            </a:r>
            <a:endParaRPr/>
          </a:p>
          <a:p>
            <a:r>
              <a:rPr b="1" i="1" lang="ru-RU" sz="3200">
                <a:solidFill>
                  <a:srgbClr val="12b2eb"/>
                </a:solidFill>
                <a:latin typeface="Calibri"/>
              </a:rPr>
              <a:t>Or whether the weather be not, </a:t>
            </a:r>
            <a:endParaRPr/>
          </a:p>
          <a:p>
            <a:r>
              <a:rPr b="1" i="1" lang="ru-RU" sz="3200">
                <a:solidFill>
                  <a:srgbClr val="12b2eb"/>
                </a:solidFill>
                <a:latin typeface="Calibri"/>
              </a:rPr>
              <a:t>Whether the weather be cold,</a:t>
            </a:r>
            <a:endParaRPr/>
          </a:p>
          <a:p>
            <a:r>
              <a:rPr b="1" i="1" lang="ru-RU" sz="3200">
                <a:solidFill>
                  <a:srgbClr val="12b2eb"/>
                </a:solidFill>
                <a:latin typeface="Calibri"/>
              </a:rPr>
              <a:t>Or whether the weather be hot,</a:t>
            </a:r>
            <a:endParaRPr/>
          </a:p>
          <a:p>
            <a:endParaRPr/>
          </a:p>
          <a:p>
            <a:r>
              <a:rPr b="1" i="1" lang="ru-RU" sz="3200">
                <a:solidFill>
                  <a:srgbClr val="12b2eb"/>
                </a:solidFill>
                <a:latin typeface="Calibri"/>
              </a:rPr>
              <a:t>We'll weather the weather</a:t>
            </a:r>
            <a:endParaRPr/>
          </a:p>
          <a:p>
            <a:r>
              <a:rPr b="1" i="1" lang="ru-RU" sz="3200">
                <a:solidFill>
                  <a:srgbClr val="12b2eb"/>
                </a:solidFill>
                <a:latin typeface="Calibri"/>
              </a:rPr>
              <a:t>Whatever the weather, </a:t>
            </a:r>
            <a:endParaRPr/>
          </a:p>
          <a:p>
            <a:r>
              <a:rPr b="1" i="1" lang="ru-RU" sz="3200">
                <a:solidFill>
                  <a:srgbClr val="12b2eb"/>
                </a:solidFill>
                <a:latin typeface="Calibri"/>
              </a:rPr>
              <a:t>Whether we like it or not! </a:t>
            </a:r>
            <a:endParaRPr/>
          </a:p>
          <a:p>
            <a:endParaRPr/>
          </a:p>
          <a:p>
            <a:pPr>
              <a:lnSpc>
                <a:spcPct val="114000"/>
              </a:lnSpc>
            </a:pPr>
            <a:endParaRPr/>
          </a:p>
        </p:txBody>
      </p:sp>
      <p:sp>
        <p:nvSpPr>
          <p:cNvPr id="80" name="CustomShape 2"/>
          <p:cNvSpPr/>
          <p:nvPr/>
        </p:nvSpPr>
        <p:spPr>
          <a:xfrm>
            <a:off x="4121280" y="128520"/>
            <a:ext cx="1332720" cy="7840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 algn="ctr">
              <a:lnSpc>
                <a:spcPct val="114000"/>
              </a:lnSpc>
            </a:pPr>
            <a:r>
              <a:rPr b="1" i="1" lang="ru-RU" sz="4000">
                <a:solidFill>
                  <a:srgbClr val="c00000"/>
                </a:solidFill>
                <a:latin typeface="Calibri"/>
              </a:rPr>
              <a:t>Warm-up</a:t>
            </a:r>
            <a:endParaRPr/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2636640" y="2997000"/>
            <a:ext cx="3839760" cy="210096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 algn="ctr">
              <a:lnSpc>
                <a:spcPct val="100000"/>
              </a:lnSpc>
            </a:pPr>
            <a:r>
              <a:rPr b="1" lang="ru-RU" sz="6600">
                <a:solidFill>
                  <a:srgbClr val="cc00ff"/>
                </a:solidFill>
                <a:latin typeface="AR CARTER"/>
              </a:rPr>
              <a:t>Thank you! 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ru-RU" sz="6600">
                <a:solidFill>
                  <a:srgbClr val="cc00ff"/>
                </a:solidFill>
                <a:latin typeface="AR CARTER"/>
              </a:rPr>
              <a:t>See you later!</a:t>
            </a:r>
            <a:endParaRPr/>
          </a:p>
        </p:txBody>
      </p:sp>
      <p:sp>
        <p:nvSpPr>
          <p:cNvPr id="82" name="CustomShape 2"/>
          <p:cNvSpPr/>
          <p:nvPr/>
        </p:nvSpPr>
        <p:spPr>
          <a:xfrm>
            <a:off x="683640" y="606960"/>
            <a:ext cx="8136360" cy="136980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ru-RU" sz="2800">
                <a:solidFill>
                  <a:srgbClr val="ff0000"/>
                </a:solidFill>
                <a:latin typeface="Calibri"/>
              </a:rPr>
              <a:t>Self-preparation:</a:t>
            </a:r>
            <a:endParaRPr/>
          </a:p>
          <a:p>
            <a:pPr>
              <a:lnSpc>
                <a:spcPct val="100000"/>
              </a:lnSpc>
            </a:pPr>
            <a:r>
              <a:rPr b="1" lang="ru-RU" sz="2800">
                <a:solidFill>
                  <a:srgbClr val="002060"/>
                </a:solidFill>
                <a:latin typeface="Calibri"/>
              </a:rPr>
              <a:t>WB, page 53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dur="indefinite" id="59" nodeType="tmRoot" restart="never">
          <p:childTnLst>
            <p:seq>
              <p:cTn dur="indefinite" id="60" nodeType="mainSeq">
                <p:childTnLst>
                  <p:par>
                    <p:cTn fill="hold" id="61">
                      <p:stCondLst>
                        <p:cond delay="indefinite"/>
                      </p:stCondLst>
                      <p:childTnLst>
                        <p:par>
                          <p:cTn fill="hold" id="62">
                            <p:stCondLst>
                              <p:cond delay="0"/>
                            </p:stCondLst>
                            <p:childTnLst>
                              <p:par>
                                <p:cTn fill="hold" id="63" nodeType="afterEffect" presetClass="entr" presetID="4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65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66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str">
                                      <p:cBhvr additive="repl">
                                        <p:cTn dur="500" fill="hold" id="67"/>
                                        <p:tgtEl>
                                          <p:spTgt spid="81"/>
                                        </p:tgtEl>
                                      </p:cBhvr>
                                      <p:tavLst>
                                        <p:tav tm="0">
                                          <p:val>
                                            <p:strVal val="height/10"/>
                                          </p:val>
                                        </p:tav>
                                        <p:tav tm="50000">
                                          <p:val>
                                            <p:strVal val="height+.01"/>
                                          </p:val>
                                        </p:tav>
                                        <p:tav tm="100000">
                                          <p:val>
                                            <p:strVal val="height"/>
                                          </p:val>
                                        </p:tav>
                                      </p:tavLst>
                                    </p:anim>
                                    <p:anim calcmode="lin" valueType="str">
                                      <p:cBhvr additive="repl">
                                        <p:cTn dur="500" fill="hold" id="68"/>
                                        <p:tgtEl>
                                          <p:spTgt spid="81"/>
                                        </p:tgtEl>
                                      </p:cBhvr>
                                      <p:tavLst>
                                        <p:tav tm="0">
                                          <p:val>
                                            <p:strVal val="width/10"/>
                                          </p:val>
                                        </p:tav>
                                        <p:tav tm="50000">
                                          <p:val>
                                            <p:strVal val="width+.01"/>
                                          </p:val>
                                        </p:tav>
                                        <p:tav tm="100000">
                                          <p:val>
                                            <p:strVal val="widt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500" id="69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