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2" r:id="rId15"/>
    <p:sldId id="270" r:id="rId16"/>
    <p:sldId id="259" r:id="rId17"/>
    <p:sldId id="262" r:id="rId18"/>
    <p:sldId id="273" r:id="rId19"/>
    <p:sldId id="276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96A33-6131-4C32-A2E6-939B43A9DF9C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CB8F7-0655-4400-A938-199B96F7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 книги.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Никита оказался в доме Бориса Годунова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Объяснить значение слов, опираясь на фотографии.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 при Иване Грозном.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Были дети,</a:t>
            </a:r>
            <a:r>
              <a:rPr lang="ru-RU" baseline="0" dirty="0" smtClean="0"/>
              <a:t> которых обучали индивидуально. Дьячок учитель работал на одного ученика. Рассмотреть одежду.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Ян писал об исторических событиях Руси, России. Батый и Чингисхан – Монголо-татарское иго.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нашем произведении – время  правления Ивана Грозного (середина </a:t>
            </a:r>
            <a:r>
              <a:rPr lang="en-US" dirty="0" smtClean="0"/>
              <a:t>XVI</a:t>
            </a:r>
            <a:r>
              <a:rPr lang="ru-RU" dirty="0" smtClean="0"/>
              <a:t> века)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Иллюстрация боярского терема.</a:t>
            </a:r>
            <a:r>
              <a:rPr lang="ru-RU" baseline="0" dirty="0" smtClean="0"/>
              <a:t> Что такое изразцы, изразцовая лежанка, кто такой «дядька».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Крестьянская изба. Фотография вятских крестьян, которые не были крепостными (вольные крестьяне).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Разобрать значение слов (по 1 главе «В боярской усадьбе»)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глава «Поездка в Москву» Опираемся на слова «возок», «обоз», «верхом на лошади» (одиночные путники, верховые).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Белокаменная Москва времён Ивана Грозного (</a:t>
            </a:r>
            <a:r>
              <a:rPr lang="en-US" dirty="0" smtClean="0"/>
              <a:t>XVI</a:t>
            </a:r>
            <a:r>
              <a:rPr lang="ru-RU" dirty="0" smtClean="0"/>
              <a:t> век).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Опричники и стрельцы Ивана Грозного. Глава «В боярском доме».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B8F7-0655-4400-A938-199B96F76C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44297" t="37799" r="29126" b="33851"/>
          <a:stretch>
            <a:fillRect/>
          </a:stretch>
        </p:blipFill>
        <p:spPr bwMode="auto">
          <a:xfrm>
            <a:off x="755576" y="620688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1000books.ru/products_pictures/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05645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4149080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Ян </a:t>
            </a:r>
          </a:p>
          <a:p>
            <a:pPr algn="ctr"/>
            <a:r>
              <a:rPr lang="ru-RU" sz="2800" dirty="0" smtClean="0"/>
              <a:t>Василий </a:t>
            </a:r>
          </a:p>
          <a:p>
            <a:pPr algn="ctr"/>
            <a:r>
              <a:rPr lang="ru-RU" sz="2800" dirty="0" smtClean="0"/>
              <a:t>Григорьевич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629414.vk.me/v629414382/1c7/ToBYO2cYKBk.jpg"/>
          <p:cNvPicPr>
            <a:picLocks noChangeAspect="1" noChangeArrowheads="1"/>
          </p:cNvPicPr>
          <p:nvPr/>
        </p:nvPicPr>
        <p:blipFill>
          <a:blip r:embed="rId3" cstate="print"/>
          <a:srcRect l="18870"/>
          <a:stretch>
            <a:fillRect/>
          </a:stretch>
        </p:blipFill>
        <p:spPr bwMode="auto">
          <a:xfrm>
            <a:off x="683568" y="548680"/>
            <a:ext cx="402461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365104"/>
            <a:ext cx="4230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Опричники  и стрельцы </a:t>
            </a:r>
          </a:p>
          <a:p>
            <a:r>
              <a:rPr lang="ru-RU" sz="2800" dirty="0" smtClean="0"/>
              <a:t>Ивана Грозного</a:t>
            </a:r>
            <a:endParaRPr lang="ru-RU" sz="2800" dirty="0"/>
          </a:p>
        </p:txBody>
      </p:sp>
      <p:pic>
        <p:nvPicPr>
          <p:cNvPr id="12290" name="Picture 2" descr="http://3.bp.blogspot.com/-Y0oLXgrI_w0/UR29AdYcgoI/AAAAAAAACbw/53DfJgg2mR4/s1600/1156.JPG"/>
          <p:cNvPicPr>
            <a:picLocks noChangeAspect="1" noChangeArrowheads="1"/>
          </p:cNvPicPr>
          <p:nvPr/>
        </p:nvPicPr>
        <p:blipFill>
          <a:blip r:embed="rId4" cstate="print"/>
          <a:srcRect l="49725"/>
          <a:stretch>
            <a:fillRect/>
          </a:stretch>
        </p:blipFill>
        <p:spPr bwMode="auto">
          <a:xfrm>
            <a:off x="4932040" y="908720"/>
            <a:ext cx="3810627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ipstops.ru/images/post/ad3f0d2ff32087b0ee3be65c5b73b7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114675" cy="311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429309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Борис Федорович Годунов, боярин царя Ивана IV Грозного, один из самых ближайших к нему людей</a:t>
            </a:r>
            <a:endParaRPr lang="ru-RU" sz="2400" dirty="0"/>
          </a:p>
        </p:txBody>
      </p:sp>
      <p:pic>
        <p:nvPicPr>
          <p:cNvPr id="24582" name="Picture 6" descr="http://lh3.googleusercontent.com/-75zfutvhWWA/UQFG3OVtRRI/AAAAAAAASpQ/VrM3kb-RR-4/s900/%25D0%259A%25D0%25BE%25D0%25BD%25D1%2581%25D1%2582%25D0%25B0%25D0%25BD%25D1%2582%25D0%25B8%25D0%25BD%2520%25D0%2595%25D0%25B3%25D0%25BE%25D1%2580%25D0%25BE%25D0%25B2%25D0%25B8%25D1%2587%2520%25D0%259C%25D0%25B0%25D0%25BA%25D0%25BE%25D0%25B2%25D1%2581%25D0%25BA%25D0%25B8%25D0%25B9%2520%25281839-1915%2529%2520%25C2%25AB%25D0%2591%25D0%25BE%25D1%258F%25D1%2580%25D1%258B%25D1%2588%25D0%25BD%25D1%258F%25C2%25BB%2520%252812%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279103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32040" y="4797152"/>
            <a:ext cx="334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Мария Григорьевна,</a:t>
            </a:r>
          </a:p>
          <a:p>
            <a:pPr algn="ctr"/>
            <a:r>
              <a:rPr lang="ru-RU" sz="2400" dirty="0" smtClean="0"/>
              <a:t>жена Бориса Годунова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48680"/>
            <a:ext cx="615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Терем боярина Бориса Годунова</a:t>
            </a:r>
            <a:endParaRPr lang="ru-RU" sz="3200" dirty="0"/>
          </a:p>
        </p:txBody>
      </p:sp>
      <p:pic>
        <p:nvPicPr>
          <p:cNvPr id="8196" name="Picture 4" descr="http://img10.proshkolu.ru/content/media/pic/std/4000000/3830000/3829503-b0c13672cf8950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15113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elohouse.ru/images/dom84/38.jpg"/>
          <p:cNvPicPr>
            <a:picLocks noChangeAspect="1" noChangeArrowheads="1"/>
          </p:cNvPicPr>
          <p:nvPr/>
        </p:nvPicPr>
        <p:blipFill>
          <a:blip r:embed="rId3" cstate="print"/>
          <a:srcRect l="81647" b="15368"/>
          <a:stretch>
            <a:fillRect/>
          </a:stretch>
        </p:blipFill>
        <p:spPr bwMode="auto">
          <a:xfrm>
            <a:off x="539552" y="404664"/>
            <a:ext cx="2376264" cy="453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085184"/>
            <a:ext cx="2031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Косящатое </a:t>
            </a:r>
          </a:p>
          <a:p>
            <a:pPr algn="ctr"/>
            <a:r>
              <a:rPr lang="ru-RU" sz="2800" dirty="0" smtClean="0"/>
              <a:t>окно</a:t>
            </a:r>
            <a:endParaRPr lang="ru-RU" sz="2800" dirty="0"/>
          </a:p>
        </p:txBody>
      </p:sp>
      <p:pic>
        <p:nvPicPr>
          <p:cNvPr id="6147" name="Picture 3" descr="N:\Викторины\Ян В. Никита и Микитка\полавочник.jpg"/>
          <p:cNvPicPr>
            <a:picLocks noChangeAspect="1" noChangeArrowheads="1"/>
          </p:cNvPicPr>
          <p:nvPr/>
        </p:nvPicPr>
        <p:blipFill>
          <a:blip r:embed="rId4" cstate="print"/>
          <a:srcRect l="17685" r="38101"/>
          <a:stretch>
            <a:fillRect/>
          </a:stretch>
        </p:blipFill>
        <p:spPr bwMode="auto">
          <a:xfrm>
            <a:off x="3275856" y="1124744"/>
            <a:ext cx="2520280" cy="348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4797152"/>
            <a:ext cx="219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Полавочник</a:t>
            </a:r>
            <a:endParaRPr lang="ru-RU" sz="2800" dirty="0"/>
          </a:p>
        </p:txBody>
      </p:sp>
      <p:pic>
        <p:nvPicPr>
          <p:cNvPr id="6149" name="Picture 5" descr="http://www.aksobor.ru/n/1145/1.jpg"/>
          <p:cNvPicPr>
            <a:picLocks noChangeAspect="1" noChangeArrowheads="1"/>
          </p:cNvPicPr>
          <p:nvPr/>
        </p:nvPicPr>
        <p:blipFill>
          <a:blip r:embed="rId5" cstate="print"/>
          <a:srcRect l="42761"/>
          <a:stretch>
            <a:fillRect/>
          </a:stretch>
        </p:blipFill>
        <p:spPr bwMode="auto">
          <a:xfrm>
            <a:off x="6084168" y="1844824"/>
            <a:ext cx="267351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60232" y="566124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Лампада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emina.by/upload/iblock/5ed/5edfc78a23576830d12c38ac48b18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4032447" cy="288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hitemouse.ru/font/img/58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41276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novosel.ru/i/464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h6.ggpht.com/_zHHJRoNKOlg/THNMGy6PceI/AAAAAAAAFtM/avwc022BRwg/s850/%D0%92%D0%BB%D0%B0%D0%B4%D0%B8%D0%BC%D0%B8%D1%80%D0%BE%D0%B2%20%D0%98%D0%B2%D0%B0%D0%BD%20%D0%90%D0%BB%D0%B5%D0%BA%D1%81%D0%B5%D0%B5%D0%B2%D0%B8%D1%87%20%281869%20-1947%29%20%C2%AB%D0%9D%D0%B0%20%D1%83%D1%80%D0%BE%D0%BA%D0%B5%20%D0%B3%D1%80%D0%B0%D0%BC%D0%BE%D1%82%D1%8B%20%D1%83%20%D0%B4%D1%8C%D1%8F%D1%87%D0%BA%D0%B0%C2%BB%20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54114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445224"/>
            <a:ext cx="4225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Картина И.А.Владимирова </a:t>
            </a:r>
          </a:p>
          <a:p>
            <a:pPr algn="ctr"/>
            <a:r>
              <a:rPr lang="ru-RU" sz="2400" dirty="0" smtClean="0"/>
              <a:t>«На уроке грамоты у дьячка»</a:t>
            </a:r>
            <a:endParaRPr lang="ru-RU" sz="2400" dirty="0"/>
          </a:p>
        </p:txBody>
      </p:sp>
      <p:pic>
        <p:nvPicPr>
          <p:cNvPr id="5124" name="Picture 4" descr="http://old.culture.ru/ru/uploads/media/news/0001/23/thumb_22114_news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536504" cy="302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404664"/>
            <a:ext cx="3346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Картина К.В.Лебедева </a:t>
            </a:r>
          </a:p>
          <a:p>
            <a:pPr algn="ctr"/>
            <a:r>
              <a:rPr lang="ru-RU" sz="2400" dirty="0" smtClean="0"/>
              <a:t>«Дьяк Зотов обучает </a:t>
            </a:r>
          </a:p>
          <a:p>
            <a:pPr algn="ctr"/>
            <a:r>
              <a:rPr lang="ru-RU" sz="2400" dirty="0" smtClean="0"/>
              <a:t>царевича Петра»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ndia.ru/text/77/289/images/image003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21290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p14.nevsepic.com.ua/18/17068/thumbs/1384531542-1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74391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621818.vk.me/v621818692/8c9f/-EeNQt9ad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81475" cy="57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8" name="Picture 6" descr="http://www.rhistory.ru/img/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210339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0" name="Picture 8" descr="http://rntbcat.org.by/belnames/F_HTM/Mstislavec.files/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202244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2564904"/>
            <a:ext cx="2171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Иван Федоров</a:t>
            </a:r>
          </a:p>
          <a:p>
            <a:r>
              <a:rPr lang="ru-RU" sz="2400" dirty="0" smtClean="0"/>
              <a:t>(Москвитин)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64456" y="5013176"/>
            <a:ext cx="2079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Петр</a:t>
            </a:r>
          </a:p>
          <a:p>
            <a:r>
              <a:rPr lang="ru-RU" sz="2400" dirty="0" smtClean="0"/>
              <a:t> Тимофеевич </a:t>
            </a:r>
          </a:p>
          <a:p>
            <a:r>
              <a:rPr lang="ru-RU" sz="2400" dirty="0" smtClean="0"/>
              <a:t>Мстиславец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0.blukino.com/images/film/2015/04/16/b158468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624736" cy="529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877272"/>
            <a:ext cx="812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Кадр из фильма «Первопечатник Иван Федоров» (1941 г.)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17719" t="66149" r="55703"/>
          <a:stretch>
            <a:fillRect/>
          </a:stretch>
        </p:blipFill>
        <p:spPr bwMode="auto">
          <a:xfrm rot="20931085">
            <a:off x="625537" y="642587"/>
            <a:ext cx="1475363" cy="2348882"/>
          </a:xfrm>
          <a:prstGeom prst="rect">
            <a:avLst/>
          </a:prstGeom>
          <a:noFill/>
        </p:spPr>
      </p:pic>
      <p:pic>
        <p:nvPicPr>
          <p:cNvPr id="5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44125" t="66012" r="27821"/>
          <a:stretch>
            <a:fillRect/>
          </a:stretch>
        </p:blipFill>
        <p:spPr bwMode="auto">
          <a:xfrm rot="20109167">
            <a:off x="908581" y="3784299"/>
            <a:ext cx="1573849" cy="2383446"/>
          </a:xfrm>
          <a:prstGeom prst="rect">
            <a:avLst/>
          </a:prstGeom>
          <a:noFill/>
        </p:spPr>
      </p:pic>
      <p:pic>
        <p:nvPicPr>
          <p:cNvPr id="6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72007" t="65874"/>
          <a:stretch>
            <a:fillRect/>
          </a:stretch>
        </p:blipFill>
        <p:spPr bwMode="auto">
          <a:xfrm rot="1910430">
            <a:off x="6234218" y="3937961"/>
            <a:ext cx="1491370" cy="2272622"/>
          </a:xfrm>
          <a:prstGeom prst="rect">
            <a:avLst/>
          </a:prstGeom>
          <a:noFill/>
        </p:spPr>
      </p:pic>
      <p:pic>
        <p:nvPicPr>
          <p:cNvPr id="7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17203" t="33843" r="56219" b="34264"/>
          <a:stretch>
            <a:fillRect/>
          </a:stretch>
        </p:blipFill>
        <p:spPr bwMode="auto">
          <a:xfrm rot="21080667">
            <a:off x="2636344" y="2875889"/>
            <a:ext cx="1423599" cy="2135399"/>
          </a:xfrm>
          <a:prstGeom prst="rect">
            <a:avLst/>
          </a:prstGeom>
          <a:noFill/>
        </p:spPr>
      </p:pic>
      <p:pic>
        <p:nvPicPr>
          <p:cNvPr id="8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71663" t="33706" b="33220"/>
          <a:stretch>
            <a:fillRect/>
          </a:stretch>
        </p:blipFill>
        <p:spPr bwMode="auto">
          <a:xfrm>
            <a:off x="2915816" y="358686"/>
            <a:ext cx="1512168" cy="2206218"/>
          </a:xfrm>
          <a:prstGeom prst="rect">
            <a:avLst/>
          </a:prstGeom>
          <a:noFill/>
        </p:spPr>
      </p:pic>
      <p:pic>
        <p:nvPicPr>
          <p:cNvPr id="9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16859" r="56563" b="66432"/>
          <a:stretch>
            <a:fillRect/>
          </a:stretch>
        </p:blipFill>
        <p:spPr bwMode="auto">
          <a:xfrm rot="627420">
            <a:off x="4620175" y="2963492"/>
            <a:ext cx="1423992" cy="2248154"/>
          </a:xfrm>
          <a:prstGeom prst="rect">
            <a:avLst/>
          </a:prstGeom>
          <a:noFill/>
        </p:spPr>
      </p:pic>
      <p:pic>
        <p:nvPicPr>
          <p:cNvPr id="10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44296" r="29126" b="66925"/>
          <a:stretch>
            <a:fillRect/>
          </a:stretch>
        </p:blipFill>
        <p:spPr bwMode="auto">
          <a:xfrm rot="1409013">
            <a:off x="6812223" y="760221"/>
            <a:ext cx="1487373" cy="2313691"/>
          </a:xfrm>
          <a:prstGeom prst="rect">
            <a:avLst/>
          </a:prstGeom>
          <a:noFill/>
        </p:spPr>
      </p:pic>
      <p:pic>
        <p:nvPicPr>
          <p:cNvPr id="11" name="Picture 2" descr="http://s006.radikal.ru/i215/1303/d8/34d410478c6b.jpg"/>
          <p:cNvPicPr>
            <a:picLocks noChangeAspect="1" noChangeArrowheads="1"/>
          </p:cNvPicPr>
          <p:nvPr/>
        </p:nvPicPr>
        <p:blipFill>
          <a:blip r:embed="rId3" cstate="print"/>
          <a:srcRect l="70874" b="66925"/>
          <a:stretch>
            <a:fillRect/>
          </a:stretch>
        </p:blipFill>
        <p:spPr bwMode="auto">
          <a:xfrm>
            <a:off x="4716016" y="316229"/>
            <a:ext cx="1584176" cy="224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нигопечатня"/>
          <p:cNvPicPr>
            <a:picLocks noChangeAspect="1" noChangeArrowheads="1"/>
          </p:cNvPicPr>
          <p:nvPr/>
        </p:nvPicPr>
        <p:blipFill>
          <a:blip r:embed="rId2" cstate="print"/>
          <a:srcRect l="20475" t="23100" r="18101" b="6551"/>
          <a:stretch>
            <a:fillRect/>
          </a:stretch>
        </p:blipFill>
        <p:spPr bwMode="auto">
          <a:xfrm>
            <a:off x="3779912" y="404664"/>
            <a:ext cx="511364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«Апостол»"/>
          <p:cNvPicPr>
            <a:picLocks noChangeAspect="1" noChangeArrowheads="1"/>
          </p:cNvPicPr>
          <p:nvPr/>
        </p:nvPicPr>
        <p:blipFill>
          <a:blip r:embed="rId3" cstate="print"/>
          <a:srcRect l="41484" t="43407" r="6824" b="5501"/>
          <a:stretch>
            <a:fillRect/>
          </a:stretch>
        </p:blipFill>
        <p:spPr bwMode="auto">
          <a:xfrm>
            <a:off x="395536" y="3645024"/>
            <a:ext cx="3528392" cy="261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 descr="http://www.raruss.ru/images/stories/slavonic/abc-1574/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19460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39952" y="5301208"/>
            <a:ext cx="4633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Страницы  из Азбуки и Апостола, </a:t>
            </a:r>
          </a:p>
          <a:p>
            <a:r>
              <a:rPr lang="ru-RU" sz="2200" dirty="0" smtClean="0"/>
              <a:t>напечатанных Иваном Федоровым</a:t>
            </a:r>
            <a:endParaRPr lang="ru-RU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402km.ru/images/photoalbum/album_162/petrmct.jpg"/>
          <p:cNvPicPr>
            <a:picLocks noChangeAspect="1" noChangeArrowheads="1"/>
          </p:cNvPicPr>
          <p:nvPr/>
        </p:nvPicPr>
        <p:blipFill>
          <a:blip r:embed="rId2" cstate="print"/>
          <a:srcRect l="17914" b="12719"/>
          <a:stretch>
            <a:fillRect/>
          </a:stretch>
        </p:blipFill>
        <p:spPr bwMode="auto">
          <a:xfrm>
            <a:off x="467544" y="332656"/>
            <a:ext cx="329947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pagehistory.ru/wp-content/uploads/2011/09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520692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5013176"/>
            <a:ext cx="26285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Памятник </a:t>
            </a:r>
          </a:p>
          <a:p>
            <a:r>
              <a:rPr lang="ru-RU" sz="2200" dirty="0" smtClean="0"/>
              <a:t>Петру Мстиславцу </a:t>
            </a:r>
          </a:p>
          <a:p>
            <a:r>
              <a:rPr lang="ru-RU" sz="2200" dirty="0" smtClean="0"/>
              <a:t>в г. Мстиславле, </a:t>
            </a:r>
          </a:p>
          <a:p>
            <a:r>
              <a:rPr lang="ru-RU" sz="2200" dirty="0" smtClean="0"/>
              <a:t>Беларусь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1268760"/>
            <a:ext cx="522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Памятник Ивану Федорову в Москве, </a:t>
            </a:r>
          </a:p>
          <a:p>
            <a:r>
              <a:rPr lang="ru-RU" sz="2200" dirty="0" smtClean="0"/>
              <a:t>установлен в 1909 году на средства, </a:t>
            </a:r>
          </a:p>
          <a:p>
            <a:r>
              <a:rPr lang="ru-RU" sz="2200" dirty="0" smtClean="0"/>
              <a:t>собранные жителями Москвы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цеисты около памятника Фёдорову в Москв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500042"/>
            <a:ext cx="3741551" cy="5601399"/>
          </a:xfrm>
        </p:spPr>
      </p:pic>
      <p:sp>
        <p:nvSpPr>
          <p:cNvPr id="5" name="Прямоугольник 4"/>
          <p:cNvSpPr/>
          <p:nvPr/>
        </p:nvSpPr>
        <p:spPr>
          <a:xfrm>
            <a:off x="5857884" y="571480"/>
            <a:ext cx="2643206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Наши лицеисты, участники Московской городской конференции «Открытие»,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около памятника Ивану Фёдорову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ochemuchka.info/sites/default/files/V6-wdeA6iSc.jpg"/>
          <p:cNvPicPr>
            <a:picLocks noChangeAspect="1" noChangeArrowheads="1"/>
          </p:cNvPicPr>
          <p:nvPr/>
        </p:nvPicPr>
        <p:blipFill>
          <a:blip r:embed="rId3" cstate="print"/>
          <a:srcRect l="28054"/>
          <a:stretch>
            <a:fillRect/>
          </a:stretch>
        </p:blipFill>
        <p:spPr bwMode="auto">
          <a:xfrm>
            <a:off x="4644008" y="548680"/>
            <a:ext cx="3508648" cy="575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34563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Иван </a:t>
            </a:r>
            <a:r>
              <a:rPr lang="en-US" sz="3200" dirty="0" smtClean="0"/>
              <a:t>VI</a:t>
            </a:r>
            <a:r>
              <a:rPr lang="ru-RU" sz="3200" dirty="0" smtClean="0"/>
              <a:t> Грозный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В 1551 году, по приказу царя, во всех городах при   храмах открывались школы для детей на «учение грамоте, и на учение книжного письма и церковного </a:t>
            </a:r>
            <a:r>
              <a:rPr lang="ru-RU" sz="2400" dirty="0" err="1" smtClean="0"/>
              <a:t>петия</a:t>
            </a:r>
            <a:r>
              <a:rPr lang="ru-RU" sz="2400" dirty="0" smtClean="0"/>
              <a:t> псалтырного».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rnitsa.ru/images/products/book6/al_book_tetr572_2.jpg"/>
          <p:cNvPicPr>
            <a:picLocks noChangeAspect="1" noChangeArrowheads="1"/>
          </p:cNvPicPr>
          <p:nvPr/>
        </p:nvPicPr>
        <p:blipFill>
          <a:blip r:embed="rId3" cstate="print"/>
          <a:srcRect l="22050" t="15356" r="19676" b="45663"/>
          <a:stretch>
            <a:fillRect/>
          </a:stretch>
        </p:blipFill>
        <p:spPr bwMode="auto">
          <a:xfrm>
            <a:off x="4716016" y="2852936"/>
            <a:ext cx="3956076" cy="3528392"/>
          </a:xfrm>
          <a:prstGeom prst="rect">
            <a:avLst/>
          </a:prstGeom>
          <a:noFill/>
        </p:spPr>
      </p:pic>
      <p:pic>
        <p:nvPicPr>
          <p:cNvPr id="29698" name="Picture 2" descr="http://fs00.infourok.ru/images/doc/187/214465/img6.jpg"/>
          <p:cNvPicPr>
            <a:picLocks noChangeAspect="1" noChangeArrowheads="1"/>
          </p:cNvPicPr>
          <p:nvPr/>
        </p:nvPicPr>
        <p:blipFill>
          <a:blip r:embed="rId4" cstate="print"/>
          <a:srcRect l="7292" t="2778" r="6250" b="11111"/>
          <a:stretch>
            <a:fillRect/>
          </a:stretch>
        </p:blipFill>
        <p:spPr bwMode="auto">
          <a:xfrm>
            <a:off x="755576" y="476672"/>
            <a:ext cx="4320480" cy="322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00.yaplakal.com/pics/pics_original/1/3/1/5681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77184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cgtalk.ru/_pu/29/90612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38164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yrillicRibbon" pitchFamily="2" charset="0"/>
              </a:rPr>
              <a:t>Объясни слова:</a:t>
            </a:r>
          </a:p>
          <a:p>
            <a:endParaRPr lang="ru-RU" sz="4000" dirty="0" smtClean="0">
              <a:latin typeface="CyrillicRibbo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изразец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слюда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воевода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опочивальня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хоромы</a:t>
            </a:r>
          </a:p>
          <a:p>
            <a:r>
              <a:rPr lang="ru-RU" sz="6600" dirty="0" smtClean="0">
                <a:latin typeface="CyrillicRibbon" pitchFamily="2" charset="0"/>
              </a:rPr>
              <a:t> </a:t>
            </a: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412776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поставец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кудель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холстина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стремянный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CyrillicRibbon" pitchFamily="2" charset="0"/>
              </a:rPr>
              <a:t> ярыжка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roza.ru/pics/2013/10/15/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3089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2.bp.blogspot.com/-RwcOBxr2eac/UU65Mytn60I/AAAAAAAAANY/8rCQdIf8hoE/s1600/%25D0%2597%25D0%25B8%25D0%25BC%25D0%25BD%25D0%25B8%25D0%25B9+%25D0%25BE%25D0%25B1%25D0%25BE%25D0%25B7.+%25D0%2590%25D0%25B9%25D0%25B2%25D0%25B0%25D0%25B7%25D0%25BE%25D0%25B2%25D1%2581%25D0%25BA%25D0%25B8%25D0%25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1510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cs625622.vk.me/v625622518/16cc8/_svgOSqB228.jpg"/>
          <p:cNvPicPr>
            <a:picLocks noChangeAspect="1" noChangeArrowheads="1"/>
          </p:cNvPicPr>
          <p:nvPr/>
        </p:nvPicPr>
        <p:blipFill>
          <a:blip r:embed="rId5" cstate="print"/>
          <a:srcRect t="4127" r="13725"/>
          <a:stretch>
            <a:fillRect/>
          </a:stretch>
        </p:blipFill>
        <p:spPr bwMode="auto">
          <a:xfrm>
            <a:off x="467544" y="1556792"/>
            <a:ext cx="368199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1138797/data/images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838700" cy="327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www.anypics.ru:81/large/201210/18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519564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3368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Вот она, наша </a:t>
            </a:r>
          </a:p>
          <a:p>
            <a:r>
              <a:rPr lang="ru-RU" sz="2400" dirty="0" smtClean="0"/>
              <a:t>Москва белокаменная!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Рисунок 3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1500982" cy="1368152"/>
          </a:xfrm>
          <a:prstGeom prst="rect">
            <a:avLst/>
          </a:prstGeom>
          <a:noFill/>
        </p:spPr>
      </p:pic>
      <p:pic>
        <p:nvPicPr>
          <p:cNvPr id="1027" name="Рисунок 8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534" y="2636912"/>
            <a:ext cx="1803837" cy="1440160"/>
          </a:xfrm>
          <a:prstGeom prst="rect">
            <a:avLst/>
          </a:prstGeom>
          <a:noFill/>
        </p:spPr>
      </p:pic>
      <p:pic>
        <p:nvPicPr>
          <p:cNvPr id="1034" name="Рисунок 1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582" y="2708920"/>
            <a:ext cx="170402" cy="1363216"/>
          </a:xfrm>
          <a:prstGeom prst="rect">
            <a:avLst/>
          </a:prstGeom>
          <a:noFill/>
        </p:spPr>
      </p:pic>
      <p:pic>
        <p:nvPicPr>
          <p:cNvPr id="1033" name="Рисунок 2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169435" cy="1378074"/>
          </a:xfrm>
          <a:prstGeom prst="rect">
            <a:avLst/>
          </a:prstGeom>
          <a:noFill/>
        </p:spPr>
      </p:pic>
      <p:pic>
        <p:nvPicPr>
          <p:cNvPr id="1031" name="Рисунок 4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636912"/>
            <a:ext cx="1512168" cy="1512168"/>
          </a:xfrm>
          <a:prstGeom prst="rect">
            <a:avLst/>
          </a:prstGeom>
          <a:noFill/>
        </p:spPr>
      </p:pic>
      <p:pic>
        <p:nvPicPr>
          <p:cNvPr id="1030" name="Рисунок 5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180051" cy="1406649"/>
          </a:xfrm>
          <a:prstGeom prst="rect">
            <a:avLst/>
          </a:prstGeom>
          <a:noFill/>
        </p:spPr>
      </p:pic>
      <p:pic>
        <p:nvPicPr>
          <p:cNvPr id="1029" name="Рисунок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346" y="2636912"/>
            <a:ext cx="179489" cy="1411982"/>
          </a:xfrm>
          <a:prstGeom prst="rect">
            <a:avLst/>
          </a:prstGeom>
          <a:noFill/>
        </p:spPr>
      </p:pic>
      <p:pic>
        <p:nvPicPr>
          <p:cNvPr id="1028" name="Рисунок 7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36912"/>
            <a:ext cx="179489" cy="1411982"/>
          </a:xfrm>
          <a:prstGeom prst="rect">
            <a:avLst/>
          </a:prstGeom>
          <a:noFill/>
        </p:spPr>
      </p:pic>
      <p:pic>
        <p:nvPicPr>
          <p:cNvPr id="1026" name="Рисунок 9" descr="ребу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636912"/>
            <a:ext cx="175324" cy="1440160"/>
          </a:xfrm>
          <a:prstGeom prst="rect">
            <a:avLst/>
          </a:prstGeom>
          <a:noFill/>
        </p:spPr>
      </p:pic>
      <p:pic>
        <p:nvPicPr>
          <p:cNvPr id="1025" name="Рисунок 10" descr="ребус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564904"/>
            <a:ext cx="1944216" cy="19442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99792" y="1196752"/>
            <a:ext cx="373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Разгадайте ребус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4653136"/>
            <a:ext cx="193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Кто это?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360</Words>
  <Application>Microsoft Office PowerPoint</Application>
  <PresentationFormat>Экран (4:3)</PresentationFormat>
  <Paragraphs>83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Львович</dc:creator>
  <cp:lastModifiedBy>User</cp:lastModifiedBy>
  <cp:revision>42</cp:revision>
  <dcterms:created xsi:type="dcterms:W3CDTF">2015-09-15T19:21:10Z</dcterms:created>
  <dcterms:modified xsi:type="dcterms:W3CDTF">2015-10-11T19:11:35Z</dcterms:modified>
</cp:coreProperties>
</file>